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7.jpg" ContentType="image/jpg"/>
  <Override PartName="/ppt/media/image9.jpg" ContentType="image/jp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media/image60.jpg" ContentType="image/jpg"/>
  <Override PartName="/ppt/media/image61.jpg" ContentType="image/jpg"/>
  <Override PartName="/ppt/media/image62.jpg" ContentType="image/jpg"/>
  <Override PartName="/ppt/media/image64.jpg" ContentType="image/jpg"/>
  <Override PartName="/ppt/media/image65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9" r:id="rId6"/>
    <p:sldId id="268" r:id="rId7"/>
    <p:sldId id="264" r:id="rId8"/>
    <p:sldId id="263" r:id="rId9"/>
    <p:sldId id="265" r:id="rId10"/>
    <p:sldId id="267" r:id="rId11"/>
    <p:sldId id="262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6" r:id="rId20"/>
    <p:sldId id="278" r:id="rId21"/>
    <p:sldId id="280" r:id="rId22"/>
    <p:sldId id="281" r:id="rId23"/>
    <p:sldId id="282" r:id="rId24"/>
    <p:sldId id="283" r:id="rId25"/>
    <p:sldId id="284" r:id="rId26"/>
    <p:sldId id="290" r:id="rId27"/>
    <p:sldId id="291" r:id="rId28"/>
    <p:sldId id="292" r:id="rId29"/>
    <p:sldId id="287" r:id="rId30"/>
    <p:sldId id="285" r:id="rId31"/>
    <p:sldId id="261" r:id="rId32"/>
    <p:sldId id="266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715C1E-A49F-4DA7-8EF8-15EE8F17EB69}" type="doc">
      <dgm:prSet loTypeId="urn:microsoft.com/office/officeart/2009/3/layout/IncreasingArrowsProcess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DBC072C-1804-49CF-A694-1311488ECBB8}">
      <dgm:prSet phldrT="[Texto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dirty="0" smtClean="0">
              <a:solidFill>
                <a:srgbClr val="0000CC"/>
              </a:solidFill>
            </a:rPr>
            <a:t> 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dirty="0" smtClean="0">
              <a:solidFill>
                <a:srgbClr val="0000CC"/>
              </a:solidFill>
            </a:rPr>
            <a:t>     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dirty="0" smtClean="0">
              <a:solidFill>
                <a:srgbClr val="0000CC"/>
              </a:solidFill>
            </a:rPr>
            <a:t>       </a:t>
          </a:r>
          <a:r>
            <a:rPr lang="pt-BR" sz="1600" b="1" u="sng" dirty="0" smtClean="0">
              <a:solidFill>
                <a:srgbClr val="0000CC"/>
              </a:solidFill>
            </a:rPr>
            <a:t>NBCT SP   16</a:t>
          </a:r>
        </a:p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dirty="0" smtClean="0"/>
            <a:t>         (16.1 a 16.11)  </a:t>
          </a:r>
          <a:endParaRPr lang="pt-BR" sz="1600" dirty="0" smtClean="0"/>
        </a:p>
        <a:p>
          <a:pPr algn="l"/>
          <a:endParaRPr lang="pt-BR" sz="1600" dirty="0">
            <a:solidFill>
              <a:srgbClr val="0000CC"/>
            </a:solidFill>
          </a:endParaRPr>
        </a:p>
      </dgm:t>
    </dgm:pt>
    <dgm:pt modelId="{55226909-B7BC-4D9C-8086-7B09013F68F0}" type="parTrans" cxnId="{28781136-F489-4AD2-A27D-78028ABC81A1}">
      <dgm:prSet/>
      <dgm:spPr/>
      <dgm:t>
        <a:bodyPr/>
        <a:lstStyle/>
        <a:p>
          <a:endParaRPr lang="pt-BR" sz="1600"/>
        </a:p>
      </dgm:t>
    </dgm:pt>
    <dgm:pt modelId="{4C7814BC-6CCF-4EC0-981E-C883A09FC76C}" type="sibTrans" cxnId="{28781136-F489-4AD2-A27D-78028ABC81A1}">
      <dgm:prSet/>
      <dgm:spPr/>
      <dgm:t>
        <a:bodyPr/>
        <a:lstStyle/>
        <a:p>
          <a:endParaRPr lang="pt-BR" sz="1600"/>
        </a:p>
      </dgm:t>
    </dgm:pt>
    <dgm:pt modelId="{91AECBE4-63EA-4647-A875-3EDAEAEF9346}">
      <dgm:prSet phldrT="[Texto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dirty="0" smtClean="0"/>
            <a:t>De  2008 a 2016</a:t>
          </a:r>
        </a:p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dirty="0" smtClean="0"/>
            <a:t>Primeiras Normas Brasileiras de Contabilidade  Aplicadas ao Setor Público.</a:t>
          </a:r>
          <a:endParaRPr lang="pt-BR" sz="1600" dirty="0"/>
        </a:p>
      </dgm:t>
    </dgm:pt>
    <dgm:pt modelId="{D0B72CA2-6DF4-473C-AFD5-D85367C738F1}" type="parTrans" cxnId="{2609344E-CEF5-4959-A679-93E14966A8D9}">
      <dgm:prSet/>
      <dgm:spPr/>
      <dgm:t>
        <a:bodyPr/>
        <a:lstStyle/>
        <a:p>
          <a:endParaRPr lang="pt-BR" sz="1600"/>
        </a:p>
      </dgm:t>
    </dgm:pt>
    <dgm:pt modelId="{65857DD5-7E3C-44AB-8822-5438EF1793F0}" type="sibTrans" cxnId="{2609344E-CEF5-4959-A679-93E14966A8D9}">
      <dgm:prSet/>
      <dgm:spPr/>
      <dgm:t>
        <a:bodyPr/>
        <a:lstStyle/>
        <a:p>
          <a:endParaRPr lang="pt-BR" sz="1600"/>
        </a:p>
      </dgm:t>
    </dgm:pt>
    <dgm:pt modelId="{712CB510-83A8-496D-874B-F1AB1A001B80}">
      <dgm:prSet phldrT="[Texto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pt-BR" sz="1600" b="1" u="none" dirty="0" smtClean="0">
              <a:solidFill>
                <a:srgbClr val="0000CC"/>
              </a:solidFill>
            </a:rPr>
            <a:t>     </a:t>
          </a:r>
          <a:r>
            <a:rPr lang="pt-BR" sz="1600" b="1" u="sng" dirty="0" smtClean="0">
              <a:solidFill>
                <a:srgbClr val="0000CC"/>
              </a:solidFill>
            </a:rPr>
            <a:t> NBCT SP / IPSAS  </a:t>
          </a:r>
          <a:endParaRPr lang="pt-BR" sz="1600" b="1" u="sng" dirty="0">
            <a:solidFill>
              <a:srgbClr val="0000CC"/>
            </a:solidFill>
          </a:endParaRPr>
        </a:p>
      </dgm:t>
    </dgm:pt>
    <dgm:pt modelId="{45AE3FF1-244B-410C-817E-66B8F8CBCDD5}" type="parTrans" cxnId="{0B585ED2-685E-44E3-A03C-54099C00EF6C}">
      <dgm:prSet/>
      <dgm:spPr/>
      <dgm:t>
        <a:bodyPr/>
        <a:lstStyle/>
        <a:p>
          <a:endParaRPr lang="pt-BR" sz="1600"/>
        </a:p>
      </dgm:t>
    </dgm:pt>
    <dgm:pt modelId="{64D0131F-DEB7-4AF2-BB61-6CB7DB4588BC}" type="sibTrans" cxnId="{0B585ED2-685E-44E3-A03C-54099C00EF6C}">
      <dgm:prSet/>
      <dgm:spPr/>
      <dgm:t>
        <a:bodyPr/>
        <a:lstStyle/>
        <a:p>
          <a:endParaRPr lang="pt-BR" sz="1600"/>
        </a:p>
      </dgm:t>
    </dgm:pt>
    <dgm:pt modelId="{5F094605-D8B7-4160-AC3A-F29D03E1C14D}">
      <dgm:prSet phldrT="[Texto]" custT="1"/>
      <dgm:spPr/>
      <dgm:t>
        <a:bodyPr/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dirty="0" smtClean="0"/>
            <a:t>A partir de 2017 </a:t>
          </a:r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BR" sz="1600" b="1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BR" sz="1600" b="1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dirty="0" smtClean="0"/>
            <a:t>Convergência a IPSAS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dirty="0"/>
        </a:p>
      </dgm:t>
    </dgm:pt>
    <dgm:pt modelId="{A9C6AFE6-20F7-4190-BFF6-B39165C23CDA}" type="parTrans" cxnId="{63A27839-2EAD-442F-ADB2-DF00B51EDFFF}">
      <dgm:prSet/>
      <dgm:spPr/>
      <dgm:t>
        <a:bodyPr/>
        <a:lstStyle/>
        <a:p>
          <a:endParaRPr lang="pt-BR" sz="1600"/>
        </a:p>
      </dgm:t>
    </dgm:pt>
    <dgm:pt modelId="{D4F47899-4E9D-4321-94CA-F1209011F56A}" type="sibTrans" cxnId="{63A27839-2EAD-442F-ADB2-DF00B51EDFFF}">
      <dgm:prSet/>
      <dgm:spPr/>
      <dgm:t>
        <a:bodyPr/>
        <a:lstStyle/>
        <a:p>
          <a:endParaRPr lang="pt-BR" sz="1600"/>
        </a:p>
      </dgm:t>
    </dgm:pt>
    <dgm:pt modelId="{B4B2B00A-AADD-49F8-9429-8ADED09DF659}">
      <dgm:prSet phldrT="[Texto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pt-BR" sz="1600" b="1" u="none" dirty="0" smtClean="0">
              <a:solidFill>
                <a:srgbClr val="0000CC"/>
              </a:solidFill>
            </a:rPr>
            <a:t>        </a:t>
          </a:r>
          <a:r>
            <a:rPr lang="pt-BR" sz="1600" b="1" u="sng" dirty="0" smtClean="0">
              <a:solidFill>
                <a:srgbClr val="0000CC"/>
              </a:solidFill>
            </a:rPr>
            <a:t>NBCT SP /IPSAS </a:t>
          </a:r>
          <a:endParaRPr lang="pt-BR" sz="1600" b="1" u="sng" dirty="0">
            <a:solidFill>
              <a:srgbClr val="0000CC"/>
            </a:solidFill>
          </a:endParaRPr>
        </a:p>
      </dgm:t>
    </dgm:pt>
    <dgm:pt modelId="{3D8BF625-4274-493B-B753-A5C0D8084FC2}" type="parTrans" cxnId="{5E736636-6EB7-4741-AC75-4576241B5167}">
      <dgm:prSet/>
      <dgm:spPr/>
      <dgm:t>
        <a:bodyPr/>
        <a:lstStyle/>
        <a:p>
          <a:endParaRPr lang="pt-BR" sz="1600"/>
        </a:p>
      </dgm:t>
    </dgm:pt>
    <dgm:pt modelId="{41ACE213-4765-41BF-8FA8-6C71D14221CF}" type="sibTrans" cxnId="{5E736636-6EB7-4741-AC75-4576241B5167}">
      <dgm:prSet/>
      <dgm:spPr/>
      <dgm:t>
        <a:bodyPr/>
        <a:lstStyle/>
        <a:p>
          <a:endParaRPr lang="pt-BR" sz="1600"/>
        </a:p>
      </dgm:t>
    </dgm:pt>
    <dgm:pt modelId="{8D2DD9E7-40D5-49DC-AD0C-17B3AEF0AF93}">
      <dgm:prSet phldrT="[Texto]" custT="1"/>
      <dgm:spPr/>
      <dgm:t>
        <a:bodyPr/>
        <a:lstStyle/>
        <a:p>
          <a:pPr algn="ctr">
            <a:lnSpc>
              <a:spcPct val="90000"/>
            </a:lnSpc>
          </a:pPr>
          <a:r>
            <a:rPr lang="pt-BR" sz="1600" b="1" dirty="0" smtClean="0"/>
            <a:t>A partir de 2017</a:t>
          </a:r>
        </a:p>
        <a:p>
          <a:pPr algn="ctr">
            <a:lnSpc>
              <a:spcPct val="90000"/>
            </a:lnSpc>
          </a:pPr>
          <a:endParaRPr lang="pt-BR" sz="1600" b="1" dirty="0" smtClean="0"/>
        </a:p>
        <a:p>
          <a:pPr algn="ctr">
            <a:lnSpc>
              <a:spcPct val="90000"/>
            </a:lnSpc>
          </a:pPr>
          <a:r>
            <a:rPr lang="pt-BR" sz="1600" b="1" dirty="0" smtClean="0">
              <a:solidFill>
                <a:srgbClr val="0000CC"/>
              </a:solidFill>
            </a:rPr>
            <a:t>NBCT SP  convergidas a IPSAS   </a:t>
          </a:r>
        </a:p>
        <a:p>
          <a:pPr algn="l">
            <a:lnSpc>
              <a:spcPct val="150000"/>
            </a:lnSpc>
          </a:pPr>
          <a:r>
            <a:rPr lang="pt-BR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pt-BR" sz="1600" b="1" dirty="0" smtClean="0"/>
            <a:t>EC - Estrutura Conceitual  </a:t>
          </a:r>
        </a:p>
        <a:p>
          <a:pPr algn="l">
            <a:lnSpc>
              <a:spcPct val="90000"/>
            </a:lnSpc>
          </a:pPr>
          <a:r>
            <a:rPr lang="pt-BR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 </a:t>
          </a:r>
          <a:r>
            <a:rPr lang="pt-BR" sz="1600" b="1" dirty="0" smtClean="0"/>
            <a:t>NBCTSP  1 A </a:t>
          </a:r>
          <a:r>
            <a:rPr lang="pt-BR" sz="1600" b="1" dirty="0" smtClean="0"/>
            <a:t>10</a:t>
          </a:r>
          <a:endParaRPr lang="pt-BR" sz="1600" dirty="0"/>
        </a:p>
      </dgm:t>
    </dgm:pt>
    <dgm:pt modelId="{B8E22D99-C561-412F-A520-E9E67C760B4B}" type="parTrans" cxnId="{6DC45050-3E80-4750-B9EC-57764EA6B40F}">
      <dgm:prSet/>
      <dgm:spPr/>
      <dgm:t>
        <a:bodyPr/>
        <a:lstStyle/>
        <a:p>
          <a:endParaRPr lang="pt-BR" sz="1600"/>
        </a:p>
      </dgm:t>
    </dgm:pt>
    <dgm:pt modelId="{2F3FB592-98B5-4A4C-BB7F-31A22029000C}" type="sibTrans" cxnId="{6DC45050-3E80-4750-B9EC-57764EA6B40F}">
      <dgm:prSet/>
      <dgm:spPr/>
      <dgm:t>
        <a:bodyPr/>
        <a:lstStyle/>
        <a:p>
          <a:endParaRPr lang="pt-BR" sz="1600"/>
        </a:p>
      </dgm:t>
    </dgm:pt>
    <dgm:pt modelId="{F600C27F-C917-4B88-8861-8F5CD45C2830}">
      <dgm:prSet custT="1"/>
      <dgm:spPr/>
      <dgm:t>
        <a:bodyPr/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u="sng" dirty="0" smtClean="0">
            <a:solidFill>
              <a:srgbClr val="0000CC"/>
            </a:solidFill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u="sng" dirty="0" smtClean="0">
              <a:solidFill>
                <a:srgbClr val="0000CC"/>
              </a:solidFill>
            </a:rPr>
            <a:t>Alinhadas  a IPSAS </a:t>
          </a:r>
          <a:r>
            <a:rPr lang="pt-BR" sz="1600" b="1" dirty="0" smtClean="0">
              <a:solidFill>
                <a:srgbClr val="0000CC"/>
              </a:solidFill>
            </a:rPr>
            <a:t> </a:t>
          </a:r>
          <a:endParaRPr lang="pt-BR" sz="1600" dirty="0">
            <a:solidFill>
              <a:srgbClr val="0000CC"/>
            </a:solidFill>
          </a:endParaRPr>
        </a:p>
      </dgm:t>
    </dgm:pt>
    <dgm:pt modelId="{C3766D4D-DB67-4381-995F-77EF9F71F1C8}" type="parTrans" cxnId="{FB8D1E7D-A86B-4FC9-88FC-62534ACAC404}">
      <dgm:prSet/>
      <dgm:spPr/>
      <dgm:t>
        <a:bodyPr/>
        <a:lstStyle/>
        <a:p>
          <a:endParaRPr lang="pt-BR" sz="1600"/>
        </a:p>
      </dgm:t>
    </dgm:pt>
    <dgm:pt modelId="{05D1D5AD-0A86-4DDD-9693-CA9ED5CA184E}" type="sibTrans" cxnId="{FB8D1E7D-A86B-4FC9-88FC-62534ACAC404}">
      <dgm:prSet/>
      <dgm:spPr/>
      <dgm:t>
        <a:bodyPr/>
        <a:lstStyle/>
        <a:p>
          <a:endParaRPr lang="pt-BR" sz="1600"/>
        </a:p>
      </dgm:t>
    </dgm:pt>
    <dgm:pt modelId="{6E0DCC48-A638-4CB0-86E6-814A8B7A4507}" type="pres">
      <dgm:prSet presAssocID="{F7715C1E-A49F-4DA7-8EF8-15EE8F17EB69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5ACECE5C-7DD6-4CDD-A632-D42A50DEE03D}" type="pres">
      <dgm:prSet presAssocID="{8DBC072C-1804-49CF-A694-1311488ECBB8}" presName="parentText1" presStyleLbl="node1" presStyleIdx="0" presStyleCnt="3" custScaleY="12545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9E480A0-F046-47EF-B6D9-44BC377FE387}" type="pres">
      <dgm:prSet presAssocID="{8DBC072C-1804-49CF-A694-1311488ECBB8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4C64FD8-6CED-4056-B4E3-26563F5BAC18}" type="pres">
      <dgm:prSet presAssocID="{712CB510-83A8-496D-874B-F1AB1A001B80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0D56B1-2C24-462F-9DDE-7826111C27CE}" type="pres">
      <dgm:prSet presAssocID="{712CB510-83A8-496D-874B-F1AB1A001B80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12D83A7-07A4-46CE-B115-6C879B4D7041}" type="pres">
      <dgm:prSet presAssocID="{B4B2B00A-AADD-49F8-9429-8ADED09DF659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031F5FB-04BB-4A28-8AA9-BC4FC0E352E2}" type="pres">
      <dgm:prSet presAssocID="{B4B2B00A-AADD-49F8-9429-8ADED09DF659}" presName="childText3" presStyleLbl="solidAlignAcc1" presStyleIdx="2" presStyleCnt="3" custLinFactNeighborX="-16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2FACB11-0AFB-4688-AA88-FE182CFC8059}" type="presOf" srcId="{F7715C1E-A49F-4DA7-8EF8-15EE8F17EB69}" destId="{6E0DCC48-A638-4CB0-86E6-814A8B7A4507}" srcOrd="0" destOrd="0" presId="urn:microsoft.com/office/officeart/2009/3/layout/IncreasingArrowsProcess"/>
    <dgm:cxn modelId="{6DC45050-3E80-4750-B9EC-57764EA6B40F}" srcId="{B4B2B00A-AADD-49F8-9429-8ADED09DF659}" destId="{8D2DD9E7-40D5-49DC-AD0C-17B3AEF0AF93}" srcOrd="0" destOrd="0" parTransId="{B8E22D99-C561-412F-A520-E9E67C760B4B}" sibTransId="{2F3FB592-98B5-4A4C-BB7F-31A22029000C}"/>
    <dgm:cxn modelId="{2609344E-CEF5-4959-A679-93E14966A8D9}" srcId="{8DBC072C-1804-49CF-A694-1311488ECBB8}" destId="{91AECBE4-63EA-4647-A875-3EDAEAEF9346}" srcOrd="0" destOrd="0" parTransId="{D0B72CA2-6DF4-473C-AFD5-D85367C738F1}" sibTransId="{65857DD5-7E3C-44AB-8822-5438EF1793F0}"/>
    <dgm:cxn modelId="{28781136-F489-4AD2-A27D-78028ABC81A1}" srcId="{F7715C1E-A49F-4DA7-8EF8-15EE8F17EB69}" destId="{8DBC072C-1804-49CF-A694-1311488ECBB8}" srcOrd="0" destOrd="0" parTransId="{55226909-B7BC-4D9C-8086-7B09013F68F0}" sibTransId="{4C7814BC-6CCF-4EC0-981E-C883A09FC76C}"/>
    <dgm:cxn modelId="{63A27839-2EAD-442F-ADB2-DF00B51EDFFF}" srcId="{712CB510-83A8-496D-874B-F1AB1A001B80}" destId="{5F094605-D8B7-4160-AC3A-F29D03E1C14D}" srcOrd="0" destOrd="0" parTransId="{A9C6AFE6-20F7-4190-BFF6-B39165C23CDA}" sibTransId="{D4F47899-4E9D-4321-94CA-F1209011F56A}"/>
    <dgm:cxn modelId="{A52699C9-B1A8-4A1B-A34A-09BEFA7FEE0C}" type="presOf" srcId="{8D2DD9E7-40D5-49DC-AD0C-17B3AEF0AF93}" destId="{D031F5FB-04BB-4A28-8AA9-BC4FC0E352E2}" srcOrd="0" destOrd="0" presId="urn:microsoft.com/office/officeart/2009/3/layout/IncreasingArrowsProcess"/>
    <dgm:cxn modelId="{99DD8395-A55F-41B6-872B-6760CF084DCE}" type="presOf" srcId="{F600C27F-C917-4B88-8861-8F5CD45C2830}" destId="{B9E480A0-F046-47EF-B6D9-44BC377FE387}" srcOrd="0" destOrd="1" presId="urn:microsoft.com/office/officeart/2009/3/layout/IncreasingArrowsProcess"/>
    <dgm:cxn modelId="{9B40AABD-8922-4C8A-9CEE-0087AFF3C92F}" type="presOf" srcId="{91AECBE4-63EA-4647-A875-3EDAEAEF9346}" destId="{B9E480A0-F046-47EF-B6D9-44BC377FE387}" srcOrd="0" destOrd="0" presId="urn:microsoft.com/office/officeart/2009/3/layout/IncreasingArrowsProcess"/>
    <dgm:cxn modelId="{01BBCBA5-9040-4B51-927D-A4013E5935D9}" type="presOf" srcId="{8DBC072C-1804-49CF-A694-1311488ECBB8}" destId="{5ACECE5C-7DD6-4CDD-A632-D42A50DEE03D}" srcOrd="0" destOrd="0" presId="urn:microsoft.com/office/officeart/2009/3/layout/IncreasingArrowsProcess"/>
    <dgm:cxn modelId="{0B585ED2-685E-44E3-A03C-54099C00EF6C}" srcId="{F7715C1E-A49F-4DA7-8EF8-15EE8F17EB69}" destId="{712CB510-83A8-496D-874B-F1AB1A001B80}" srcOrd="1" destOrd="0" parTransId="{45AE3FF1-244B-410C-817E-66B8F8CBCDD5}" sibTransId="{64D0131F-DEB7-4AF2-BB61-6CB7DB4588BC}"/>
    <dgm:cxn modelId="{5E736636-6EB7-4741-AC75-4576241B5167}" srcId="{F7715C1E-A49F-4DA7-8EF8-15EE8F17EB69}" destId="{B4B2B00A-AADD-49F8-9429-8ADED09DF659}" srcOrd="2" destOrd="0" parTransId="{3D8BF625-4274-493B-B753-A5C0D8084FC2}" sibTransId="{41ACE213-4765-41BF-8FA8-6C71D14221CF}"/>
    <dgm:cxn modelId="{4CBE65A9-7D83-4755-BA59-6D316FE5C5F3}" type="presOf" srcId="{5F094605-D8B7-4160-AC3A-F29D03E1C14D}" destId="{370D56B1-2C24-462F-9DDE-7826111C27CE}" srcOrd="0" destOrd="0" presId="urn:microsoft.com/office/officeart/2009/3/layout/IncreasingArrowsProcess"/>
    <dgm:cxn modelId="{B3B6B497-C534-42F6-80D0-588C7ECEEC26}" type="presOf" srcId="{B4B2B00A-AADD-49F8-9429-8ADED09DF659}" destId="{C12D83A7-07A4-46CE-B115-6C879B4D7041}" srcOrd="0" destOrd="0" presId="urn:microsoft.com/office/officeart/2009/3/layout/IncreasingArrowsProcess"/>
    <dgm:cxn modelId="{77A5260F-325B-4BE8-8BF8-D28FA838F9EA}" type="presOf" srcId="{712CB510-83A8-496D-874B-F1AB1A001B80}" destId="{64C64FD8-6CED-4056-B4E3-26563F5BAC18}" srcOrd="0" destOrd="0" presId="urn:microsoft.com/office/officeart/2009/3/layout/IncreasingArrowsProcess"/>
    <dgm:cxn modelId="{FB8D1E7D-A86B-4FC9-88FC-62534ACAC404}" srcId="{8DBC072C-1804-49CF-A694-1311488ECBB8}" destId="{F600C27F-C917-4B88-8861-8F5CD45C2830}" srcOrd="1" destOrd="0" parTransId="{C3766D4D-DB67-4381-995F-77EF9F71F1C8}" sibTransId="{05D1D5AD-0A86-4DDD-9693-CA9ED5CA184E}"/>
    <dgm:cxn modelId="{E15F8A83-7C68-4EEF-BCBF-6AB8DDEBD836}" type="presParOf" srcId="{6E0DCC48-A638-4CB0-86E6-814A8B7A4507}" destId="{5ACECE5C-7DD6-4CDD-A632-D42A50DEE03D}" srcOrd="0" destOrd="0" presId="urn:microsoft.com/office/officeart/2009/3/layout/IncreasingArrowsProcess"/>
    <dgm:cxn modelId="{B782F381-5030-4E23-A38C-F708C00A4CC6}" type="presParOf" srcId="{6E0DCC48-A638-4CB0-86E6-814A8B7A4507}" destId="{B9E480A0-F046-47EF-B6D9-44BC377FE387}" srcOrd="1" destOrd="0" presId="urn:microsoft.com/office/officeart/2009/3/layout/IncreasingArrowsProcess"/>
    <dgm:cxn modelId="{6D0B25FF-9DCD-4BE9-899C-6EC53185A61E}" type="presParOf" srcId="{6E0DCC48-A638-4CB0-86E6-814A8B7A4507}" destId="{64C64FD8-6CED-4056-B4E3-26563F5BAC18}" srcOrd="2" destOrd="0" presId="urn:microsoft.com/office/officeart/2009/3/layout/IncreasingArrowsProcess"/>
    <dgm:cxn modelId="{CFA36D6A-E13B-4A90-9285-FB28348E03D5}" type="presParOf" srcId="{6E0DCC48-A638-4CB0-86E6-814A8B7A4507}" destId="{370D56B1-2C24-462F-9DDE-7826111C27CE}" srcOrd="3" destOrd="0" presId="urn:microsoft.com/office/officeart/2009/3/layout/IncreasingArrowsProcess"/>
    <dgm:cxn modelId="{1B61B568-D8D5-484E-9D78-3CC10A145F9F}" type="presParOf" srcId="{6E0DCC48-A638-4CB0-86E6-814A8B7A4507}" destId="{C12D83A7-07A4-46CE-B115-6C879B4D7041}" srcOrd="4" destOrd="0" presId="urn:microsoft.com/office/officeart/2009/3/layout/IncreasingArrowsProcess"/>
    <dgm:cxn modelId="{57BDE4DA-8825-464D-A55A-EEAE6FF3A77C}" type="presParOf" srcId="{6E0DCC48-A638-4CB0-86E6-814A8B7A4507}" destId="{D031F5FB-04BB-4A28-8AA9-BC4FC0E352E2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482F26-116D-40C5-A184-786D4E013896}" type="doc">
      <dgm:prSet loTypeId="urn:microsoft.com/office/officeart/2005/8/layout/process1" loCatId="process" qsTypeId="urn:microsoft.com/office/officeart/2005/8/quickstyle/simple3" qsCatId="simple" csTypeId="urn:microsoft.com/office/officeart/2005/8/colors/colorful4" csCatId="colorful" phldr="1"/>
      <dgm:spPr/>
    </dgm:pt>
    <dgm:pt modelId="{D95DA583-908B-436E-91F3-D2AD40B4CDBA}">
      <dgm:prSet phldrT="[Texto]" custT="1"/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 anchor="t"/>
        <a:lstStyle/>
        <a:p>
          <a:pPr algn="ctr">
            <a:lnSpc>
              <a:spcPct val="90000"/>
            </a:lnSpc>
          </a:pPr>
          <a:r>
            <a:rPr lang="pt-BR" sz="1800" b="1" u="sng" dirty="0" smtClean="0"/>
            <a:t>PCASP</a:t>
          </a:r>
        </a:p>
        <a:p>
          <a:pPr algn="ctr">
            <a:lnSpc>
              <a:spcPct val="150000"/>
            </a:lnSpc>
          </a:pPr>
          <a:r>
            <a:rPr lang="pt-BR" sz="1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800" b="1" dirty="0" smtClean="0"/>
            <a:t>FEDERAÇÃO</a:t>
          </a:r>
        </a:p>
        <a:p>
          <a:pPr algn="ctr">
            <a:lnSpc>
              <a:spcPct val="150000"/>
            </a:lnSpc>
          </a:pPr>
          <a:r>
            <a:rPr lang="pt-BR" sz="1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800" b="1" dirty="0" smtClean="0"/>
            <a:t>ESTENDIDO *</a:t>
          </a:r>
        </a:p>
        <a:p>
          <a:pPr algn="ctr">
            <a:lnSpc>
              <a:spcPct val="150000"/>
            </a:lnSpc>
          </a:pPr>
          <a:r>
            <a:rPr lang="pt-BR" sz="1800" b="1" dirty="0" smtClean="0"/>
            <a:t>DESDE 2014</a:t>
          </a:r>
          <a:endParaRPr lang="pt-BR" sz="1800" b="1" dirty="0"/>
        </a:p>
      </dgm:t>
    </dgm:pt>
    <dgm:pt modelId="{95969108-EF64-498A-B418-74813AE076A4}" type="parTrans" cxnId="{4434366A-BE4E-4F2A-A83F-4A07EEA26B57}">
      <dgm:prSet/>
      <dgm:spPr/>
      <dgm:t>
        <a:bodyPr/>
        <a:lstStyle/>
        <a:p>
          <a:endParaRPr lang="pt-BR" sz="1800"/>
        </a:p>
      </dgm:t>
    </dgm:pt>
    <dgm:pt modelId="{B55822DC-B263-4D17-8E24-BB6A359AD338}" type="sibTrans" cxnId="{4434366A-BE4E-4F2A-A83F-4A07EEA26B57}">
      <dgm:prSet custT="1"/>
      <dgm:spPr/>
      <dgm:t>
        <a:bodyPr/>
        <a:lstStyle/>
        <a:p>
          <a:endParaRPr lang="pt-BR" sz="1800" dirty="0"/>
        </a:p>
      </dgm:t>
    </dgm:pt>
    <dgm:pt modelId="{B84F1709-AD57-4603-9FE8-1FB5FA142BFA}">
      <dgm:prSet custT="1"/>
      <dgm:spPr>
        <a:solidFill>
          <a:schemeClr val="accent3">
            <a:lumMod val="60000"/>
            <a:lumOff val="40000"/>
          </a:schemeClr>
        </a:solidFill>
      </dgm:spPr>
      <dgm:t>
        <a:bodyPr anchor="ctr"/>
        <a:lstStyle/>
        <a:p>
          <a:pPr algn="ctr">
            <a:lnSpc>
              <a:spcPct val="90000"/>
            </a:lnSpc>
          </a:pPr>
          <a:r>
            <a:rPr lang="pt-BR" sz="1800" b="1" u="sng" dirty="0" smtClean="0"/>
            <a:t>PIPCP</a:t>
          </a:r>
        </a:p>
        <a:p>
          <a:pPr algn="ctr">
            <a:lnSpc>
              <a:spcPct val="90000"/>
            </a:lnSpc>
          </a:pPr>
          <a:endParaRPr lang="pt-BR" sz="1800" b="1" dirty="0" smtClean="0"/>
        </a:p>
        <a:p>
          <a:pPr algn="ctr">
            <a:lnSpc>
              <a:spcPct val="90000"/>
            </a:lnSpc>
          </a:pPr>
          <a:r>
            <a:rPr lang="pt-BR" sz="1800" b="1" dirty="0" smtClean="0"/>
            <a:t>2016 A 2024</a:t>
          </a:r>
          <a:endParaRPr lang="pt-BR" sz="1800" b="1" dirty="0"/>
        </a:p>
      </dgm:t>
    </dgm:pt>
    <dgm:pt modelId="{8EB8B4D6-88C4-41FA-AF60-66C598E0CF69}" type="parTrans" cxnId="{25F14340-F0B2-4328-B440-9216E86C73BC}">
      <dgm:prSet/>
      <dgm:spPr/>
      <dgm:t>
        <a:bodyPr/>
        <a:lstStyle/>
        <a:p>
          <a:endParaRPr lang="pt-BR" sz="1800"/>
        </a:p>
      </dgm:t>
    </dgm:pt>
    <dgm:pt modelId="{DAEA4B34-DCC0-4ECB-B16F-951C18E7CA5F}" type="sibTrans" cxnId="{25F14340-F0B2-4328-B440-9216E86C73BC}">
      <dgm:prSet/>
      <dgm:spPr/>
      <dgm:t>
        <a:bodyPr/>
        <a:lstStyle/>
        <a:p>
          <a:endParaRPr lang="pt-BR" sz="1800"/>
        </a:p>
      </dgm:t>
    </dgm:pt>
    <dgm:pt modelId="{F12A74FE-7EE7-46AF-92CD-35F41C2E5BD7}">
      <dgm:prSet custT="1"/>
      <dgm:spPr>
        <a:solidFill>
          <a:schemeClr val="accent3">
            <a:lumMod val="20000"/>
            <a:lumOff val="80000"/>
          </a:schemeClr>
        </a:solidFill>
      </dgm:spPr>
      <dgm:t>
        <a:bodyPr anchor="ctr"/>
        <a:lstStyle/>
        <a:p>
          <a:pPr algn="ctr">
            <a:lnSpc>
              <a:spcPct val="150000"/>
            </a:lnSpc>
          </a:pPr>
          <a:r>
            <a:rPr lang="pt-BR" sz="1800" b="1" u="sng" dirty="0" smtClean="0"/>
            <a:t>NBC T </a:t>
          </a:r>
          <a:r>
            <a:rPr lang="pt-BR" sz="1800" b="1" u="sng" dirty="0" smtClean="0"/>
            <a:t>SP </a:t>
          </a:r>
        </a:p>
        <a:p>
          <a:pPr algn="ctr">
            <a:lnSpc>
              <a:spcPct val="150000"/>
            </a:lnSpc>
          </a:pPr>
          <a:r>
            <a:rPr lang="pt-BR" sz="1800" b="1" u="sng" dirty="0" smtClean="0"/>
            <a:t>ALINHADAS </a:t>
          </a:r>
          <a:r>
            <a:rPr lang="pt-BR" sz="1800" b="1" dirty="0" smtClean="0"/>
            <a:t>COM </a:t>
          </a:r>
          <a:r>
            <a:rPr lang="pt-BR" sz="1800" b="1" dirty="0" err="1" smtClean="0"/>
            <a:t>IPSAS:De</a:t>
          </a:r>
          <a:r>
            <a:rPr lang="pt-BR" sz="1800" b="1" dirty="0" smtClean="0"/>
            <a:t> </a:t>
          </a:r>
          <a:r>
            <a:rPr lang="pt-BR" sz="1800" b="1" dirty="0" smtClean="0"/>
            <a:t>2008 A </a:t>
          </a:r>
          <a:r>
            <a:rPr lang="pt-BR" sz="1800" b="1" dirty="0" smtClean="0"/>
            <a:t>2016;</a:t>
          </a:r>
        </a:p>
        <a:p>
          <a:pPr algn="ctr">
            <a:lnSpc>
              <a:spcPct val="150000"/>
            </a:lnSpc>
          </a:pPr>
          <a:r>
            <a:rPr lang="pt-BR" sz="1800" b="1" u="sng" dirty="0" smtClean="0"/>
            <a:t>CONVERGIDAS</a:t>
          </a:r>
          <a:r>
            <a:rPr lang="pt-BR" sz="1800" b="1" dirty="0" smtClean="0"/>
            <a:t> </a:t>
          </a:r>
          <a:r>
            <a:rPr lang="pt-BR" sz="1800" b="1" dirty="0" smtClean="0"/>
            <a:t>COM IPSAS:  A </a:t>
          </a:r>
          <a:r>
            <a:rPr lang="pt-BR" sz="1800" b="1" dirty="0" smtClean="0"/>
            <a:t>PARTIR </a:t>
          </a:r>
          <a:r>
            <a:rPr lang="pt-BR" sz="1800" b="1" dirty="0" smtClean="0"/>
            <a:t>DE 2017. </a:t>
          </a:r>
          <a:endParaRPr lang="pt-BR" sz="1800" b="1" dirty="0"/>
        </a:p>
      </dgm:t>
    </dgm:pt>
    <dgm:pt modelId="{2C79D184-4822-4197-8D2C-CE0ED0DF4D0B}" type="parTrans" cxnId="{14218A1B-C8FF-4143-8EAB-615A35931C36}">
      <dgm:prSet/>
      <dgm:spPr/>
      <dgm:t>
        <a:bodyPr/>
        <a:lstStyle/>
        <a:p>
          <a:endParaRPr lang="pt-BR" sz="1800"/>
        </a:p>
      </dgm:t>
    </dgm:pt>
    <dgm:pt modelId="{60672A52-C269-4CD5-864B-D3F31A6AADE0}" type="sibTrans" cxnId="{14218A1B-C8FF-4143-8EAB-615A35931C36}">
      <dgm:prSet custT="1"/>
      <dgm:spPr/>
      <dgm:t>
        <a:bodyPr/>
        <a:lstStyle/>
        <a:p>
          <a:endParaRPr lang="pt-BR" sz="1800" dirty="0"/>
        </a:p>
      </dgm:t>
    </dgm:pt>
    <dgm:pt modelId="{D1BC867F-1DA8-4AA0-B390-8DDB484D0CD1}" type="pres">
      <dgm:prSet presAssocID="{2A482F26-116D-40C5-A184-786D4E013896}" presName="Name0" presStyleCnt="0">
        <dgm:presLayoutVars>
          <dgm:dir/>
          <dgm:resizeHandles val="exact"/>
        </dgm:presLayoutVars>
      </dgm:prSet>
      <dgm:spPr/>
    </dgm:pt>
    <dgm:pt modelId="{E5BEF4B4-05D6-4F81-A4A9-1BDE90E63B72}" type="pres">
      <dgm:prSet presAssocID="{F12A74FE-7EE7-46AF-92CD-35F41C2E5BD7}" presName="node" presStyleLbl="node1" presStyleIdx="0" presStyleCnt="3" custScaleX="230478" custScaleY="80243" custLinFactNeighborX="2226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6B77579-F9FB-4312-BAF5-24C24F46DEC1}" type="pres">
      <dgm:prSet presAssocID="{60672A52-C269-4CD5-864B-D3F31A6AADE0}" presName="sibTrans" presStyleLbl="sibTrans2D1" presStyleIdx="0" presStyleCnt="2"/>
      <dgm:spPr/>
      <dgm:t>
        <a:bodyPr/>
        <a:lstStyle/>
        <a:p>
          <a:endParaRPr lang="pt-BR"/>
        </a:p>
      </dgm:t>
    </dgm:pt>
    <dgm:pt modelId="{5304678D-9D30-42BF-B830-DA578D3C636B}" type="pres">
      <dgm:prSet presAssocID="{60672A52-C269-4CD5-864B-D3F31A6AADE0}" presName="connectorText" presStyleLbl="sibTrans2D1" presStyleIdx="0" presStyleCnt="2"/>
      <dgm:spPr/>
      <dgm:t>
        <a:bodyPr/>
        <a:lstStyle/>
        <a:p>
          <a:endParaRPr lang="pt-BR"/>
        </a:p>
      </dgm:t>
    </dgm:pt>
    <dgm:pt modelId="{0E45BC2A-A50F-4692-9542-2F3C21D1662E}" type="pres">
      <dgm:prSet presAssocID="{D95DA583-908B-436E-91F3-D2AD40B4CDBA}" presName="node" presStyleLbl="node1" presStyleIdx="1" presStyleCnt="3" custScaleX="241024" custScaleY="79540" custLinFactNeighborX="1894" custLinFactNeighborY="-6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6D8FC37-3776-4E6B-B1CD-5401B5373678}" type="pres">
      <dgm:prSet presAssocID="{B55822DC-B263-4D17-8E24-BB6A359AD338}" presName="sibTrans" presStyleLbl="sibTrans2D1" presStyleIdx="1" presStyleCnt="2"/>
      <dgm:spPr/>
      <dgm:t>
        <a:bodyPr/>
        <a:lstStyle/>
        <a:p>
          <a:endParaRPr lang="pt-BR"/>
        </a:p>
      </dgm:t>
    </dgm:pt>
    <dgm:pt modelId="{28692DE5-4DC4-4D86-BAD0-B54DAF3AF7BB}" type="pres">
      <dgm:prSet presAssocID="{B55822DC-B263-4D17-8E24-BB6A359AD338}" presName="connectorText" presStyleLbl="sibTrans2D1" presStyleIdx="1" presStyleCnt="2"/>
      <dgm:spPr/>
      <dgm:t>
        <a:bodyPr/>
        <a:lstStyle/>
        <a:p>
          <a:endParaRPr lang="pt-BR"/>
        </a:p>
      </dgm:t>
    </dgm:pt>
    <dgm:pt modelId="{808297EF-382B-4AC5-A227-38795B513FC8}" type="pres">
      <dgm:prSet presAssocID="{B84F1709-AD57-4603-9FE8-1FB5FA142BFA}" presName="node" presStyleLbl="node1" presStyleIdx="2" presStyleCnt="3" custScaleX="198388" custScaleY="81318" custLinFactNeighborX="-178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658DBF3-CE24-4ACE-95A8-8CFA6046917E}" type="presOf" srcId="{B55822DC-B263-4D17-8E24-BB6A359AD338}" destId="{28692DE5-4DC4-4D86-BAD0-B54DAF3AF7BB}" srcOrd="1" destOrd="0" presId="urn:microsoft.com/office/officeart/2005/8/layout/process1"/>
    <dgm:cxn modelId="{4434366A-BE4E-4F2A-A83F-4A07EEA26B57}" srcId="{2A482F26-116D-40C5-A184-786D4E013896}" destId="{D95DA583-908B-436E-91F3-D2AD40B4CDBA}" srcOrd="1" destOrd="0" parTransId="{95969108-EF64-498A-B418-74813AE076A4}" sibTransId="{B55822DC-B263-4D17-8E24-BB6A359AD338}"/>
    <dgm:cxn modelId="{32AA048B-DAE8-4045-BFE7-2A4EFA00EE5A}" type="presOf" srcId="{D95DA583-908B-436E-91F3-D2AD40B4CDBA}" destId="{0E45BC2A-A50F-4692-9542-2F3C21D1662E}" srcOrd="0" destOrd="0" presId="urn:microsoft.com/office/officeart/2005/8/layout/process1"/>
    <dgm:cxn modelId="{96EE98E0-64E0-450C-AE15-0181D415515E}" type="presOf" srcId="{2A482F26-116D-40C5-A184-786D4E013896}" destId="{D1BC867F-1DA8-4AA0-B390-8DDB484D0CD1}" srcOrd="0" destOrd="0" presId="urn:microsoft.com/office/officeart/2005/8/layout/process1"/>
    <dgm:cxn modelId="{E746ECD6-B852-4862-B632-05226D6DA83B}" type="presOf" srcId="{60672A52-C269-4CD5-864B-D3F31A6AADE0}" destId="{5304678D-9D30-42BF-B830-DA578D3C636B}" srcOrd="1" destOrd="0" presId="urn:microsoft.com/office/officeart/2005/8/layout/process1"/>
    <dgm:cxn modelId="{14218A1B-C8FF-4143-8EAB-615A35931C36}" srcId="{2A482F26-116D-40C5-A184-786D4E013896}" destId="{F12A74FE-7EE7-46AF-92CD-35F41C2E5BD7}" srcOrd="0" destOrd="0" parTransId="{2C79D184-4822-4197-8D2C-CE0ED0DF4D0B}" sibTransId="{60672A52-C269-4CD5-864B-D3F31A6AADE0}"/>
    <dgm:cxn modelId="{99D157DF-2F40-4AD3-B746-0480D72AB284}" type="presOf" srcId="{B84F1709-AD57-4603-9FE8-1FB5FA142BFA}" destId="{808297EF-382B-4AC5-A227-38795B513FC8}" srcOrd="0" destOrd="0" presId="urn:microsoft.com/office/officeart/2005/8/layout/process1"/>
    <dgm:cxn modelId="{88B5D3AC-1AD8-4FF8-8BD1-D4807C1D7864}" type="presOf" srcId="{F12A74FE-7EE7-46AF-92CD-35F41C2E5BD7}" destId="{E5BEF4B4-05D6-4F81-A4A9-1BDE90E63B72}" srcOrd="0" destOrd="0" presId="urn:microsoft.com/office/officeart/2005/8/layout/process1"/>
    <dgm:cxn modelId="{890A92BD-DD47-4990-A7DA-0759AB04D963}" type="presOf" srcId="{B55822DC-B263-4D17-8E24-BB6A359AD338}" destId="{76D8FC37-3776-4E6B-B1CD-5401B5373678}" srcOrd="0" destOrd="0" presId="urn:microsoft.com/office/officeart/2005/8/layout/process1"/>
    <dgm:cxn modelId="{D2BEEC4F-29FD-423F-981D-833610A68568}" type="presOf" srcId="{60672A52-C269-4CD5-864B-D3F31A6AADE0}" destId="{96B77579-F9FB-4312-BAF5-24C24F46DEC1}" srcOrd="0" destOrd="0" presId="urn:microsoft.com/office/officeart/2005/8/layout/process1"/>
    <dgm:cxn modelId="{25F14340-F0B2-4328-B440-9216E86C73BC}" srcId="{2A482F26-116D-40C5-A184-786D4E013896}" destId="{B84F1709-AD57-4603-9FE8-1FB5FA142BFA}" srcOrd="2" destOrd="0" parTransId="{8EB8B4D6-88C4-41FA-AF60-66C598E0CF69}" sibTransId="{DAEA4B34-DCC0-4ECB-B16F-951C18E7CA5F}"/>
    <dgm:cxn modelId="{954A92AF-FA4D-480E-A02E-7A39131B08CB}" type="presParOf" srcId="{D1BC867F-1DA8-4AA0-B390-8DDB484D0CD1}" destId="{E5BEF4B4-05D6-4F81-A4A9-1BDE90E63B72}" srcOrd="0" destOrd="0" presId="urn:microsoft.com/office/officeart/2005/8/layout/process1"/>
    <dgm:cxn modelId="{9DD98507-6A42-4EF0-A42E-C4C26CD6BFE4}" type="presParOf" srcId="{D1BC867F-1DA8-4AA0-B390-8DDB484D0CD1}" destId="{96B77579-F9FB-4312-BAF5-24C24F46DEC1}" srcOrd="1" destOrd="0" presId="urn:microsoft.com/office/officeart/2005/8/layout/process1"/>
    <dgm:cxn modelId="{24791394-637B-4971-BDB1-A380E3BE3252}" type="presParOf" srcId="{96B77579-F9FB-4312-BAF5-24C24F46DEC1}" destId="{5304678D-9D30-42BF-B830-DA578D3C636B}" srcOrd="0" destOrd="0" presId="urn:microsoft.com/office/officeart/2005/8/layout/process1"/>
    <dgm:cxn modelId="{03923F99-F040-4CFC-938E-98C18A0A2AC1}" type="presParOf" srcId="{D1BC867F-1DA8-4AA0-B390-8DDB484D0CD1}" destId="{0E45BC2A-A50F-4692-9542-2F3C21D1662E}" srcOrd="2" destOrd="0" presId="urn:microsoft.com/office/officeart/2005/8/layout/process1"/>
    <dgm:cxn modelId="{CA9208FF-9B9A-41F9-A8FA-A4AF5B45A81F}" type="presParOf" srcId="{D1BC867F-1DA8-4AA0-B390-8DDB484D0CD1}" destId="{76D8FC37-3776-4E6B-B1CD-5401B5373678}" srcOrd="3" destOrd="0" presId="urn:microsoft.com/office/officeart/2005/8/layout/process1"/>
    <dgm:cxn modelId="{BE720FE0-2B1B-40DC-B3FA-01BB95277AA5}" type="presParOf" srcId="{76D8FC37-3776-4E6B-B1CD-5401B5373678}" destId="{28692DE5-4DC4-4D86-BAD0-B54DAF3AF7BB}" srcOrd="0" destOrd="0" presId="urn:microsoft.com/office/officeart/2005/8/layout/process1"/>
    <dgm:cxn modelId="{03010938-7B02-47EF-80A6-8575905BE038}" type="presParOf" srcId="{D1BC867F-1DA8-4AA0-B390-8DDB484D0CD1}" destId="{808297EF-382B-4AC5-A227-38795B513FC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3F1BC3-1FCB-4F85-949D-74007F5788F0}" type="doc">
      <dgm:prSet loTypeId="urn:microsoft.com/office/officeart/2005/8/layout/vList2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pt-BR"/>
        </a:p>
      </dgm:t>
    </dgm:pt>
    <dgm:pt modelId="{2A7E4615-C72B-4FFD-9F39-A6CAED2267AD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Arrecadação/Receita:</a:t>
          </a:r>
          <a:r>
            <a:rPr lang="pt-BR" b="1" dirty="0" smtClean="0"/>
            <a:t> Para o registro dos créditos tributários e não-tributários a receber;</a:t>
          </a:r>
          <a:endParaRPr lang="pt-BR" b="1" dirty="0"/>
        </a:p>
      </dgm:t>
    </dgm:pt>
    <dgm:pt modelId="{066AD56F-62EE-44BC-B332-94B35671BE4F}" type="parTrans" cxnId="{9255CA9F-594E-4C2E-BB53-3F96D3A200CE}">
      <dgm:prSet/>
      <dgm:spPr/>
      <dgm:t>
        <a:bodyPr/>
        <a:lstStyle/>
        <a:p>
          <a:endParaRPr lang="pt-BR" b="1"/>
        </a:p>
      </dgm:t>
    </dgm:pt>
    <dgm:pt modelId="{6B9A82E7-CAC5-4F36-B928-4319511F2016}" type="sibTrans" cxnId="{9255CA9F-594E-4C2E-BB53-3F96D3A200CE}">
      <dgm:prSet/>
      <dgm:spPr/>
      <dgm:t>
        <a:bodyPr/>
        <a:lstStyle/>
        <a:p>
          <a:endParaRPr lang="pt-BR" b="1"/>
        </a:p>
      </dgm:t>
    </dgm:pt>
    <dgm:pt modelId="{6273A070-9D48-4629-942E-209C40721AEC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Patrimônio/Almoxarifado</a:t>
          </a:r>
          <a:r>
            <a:rPr lang="pt-BR" b="1" dirty="0" smtClean="0"/>
            <a:t>: Reconhecimento Integral, Reavaliação, Depreciação, Redução a valor Recuperável;</a:t>
          </a:r>
          <a:endParaRPr lang="pt-BR" b="1" dirty="0"/>
        </a:p>
      </dgm:t>
    </dgm:pt>
    <dgm:pt modelId="{AE3888AF-68C5-4AC9-B949-4716A163E380}" type="parTrans" cxnId="{300F1475-C282-40D2-B820-12201DCD1537}">
      <dgm:prSet/>
      <dgm:spPr/>
      <dgm:t>
        <a:bodyPr/>
        <a:lstStyle/>
        <a:p>
          <a:endParaRPr lang="pt-BR" b="1"/>
        </a:p>
      </dgm:t>
    </dgm:pt>
    <dgm:pt modelId="{5D9ED124-D32F-4E36-9E19-9F7FDBD3A1EF}" type="sibTrans" cxnId="{300F1475-C282-40D2-B820-12201DCD1537}">
      <dgm:prSet/>
      <dgm:spPr/>
      <dgm:t>
        <a:bodyPr/>
        <a:lstStyle/>
        <a:p>
          <a:endParaRPr lang="pt-BR" b="1"/>
        </a:p>
      </dgm:t>
    </dgm:pt>
    <dgm:pt modelId="{DCAAA337-E830-43C4-B77D-930C0638A5F6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Pessoal/RH</a:t>
          </a:r>
          <a:r>
            <a:rPr lang="pt-BR" b="1" dirty="0" smtClean="0"/>
            <a:t>  : Registro dos Salários,  13º , férias, salários e encargos a pagar e outros Benefícios pelo Regime de Competência ;</a:t>
          </a:r>
          <a:endParaRPr lang="pt-BR" b="1" dirty="0"/>
        </a:p>
      </dgm:t>
    </dgm:pt>
    <dgm:pt modelId="{62158BFC-24F5-408B-A790-C9AF92B55652}" type="parTrans" cxnId="{AA118CB9-3BEC-427D-8546-BB020DF4040F}">
      <dgm:prSet/>
      <dgm:spPr/>
      <dgm:t>
        <a:bodyPr/>
        <a:lstStyle/>
        <a:p>
          <a:endParaRPr lang="pt-BR" b="1"/>
        </a:p>
      </dgm:t>
    </dgm:pt>
    <dgm:pt modelId="{83DA9B4D-D90E-4696-8ABD-77DA48CF5F14}" type="sibTrans" cxnId="{AA118CB9-3BEC-427D-8546-BB020DF4040F}">
      <dgm:prSet/>
      <dgm:spPr/>
      <dgm:t>
        <a:bodyPr/>
        <a:lstStyle/>
        <a:p>
          <a:endParaRPr lang="pt-BR" b="1"/>
        </a:p>
      </dgm:t>
    </dgm:pt>
    <dgm:pt modelId="{7BCE3E65-E280-425D-853E-BD376556806A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Compras/Jurídico</a:t>
          </a:r>
          <a:r>
            <a:rPr lang="pt-BR" b="1" dirty="0" smtClean="0"/>
            <a:t>:  Controle e Registro dos Contratos e Convênios ;</a:t>
          </a:r>
          <a:endParaRPr lang="pt-BR" b="1" dirty="0"/>
        </a:p>
      </dgm:t>
    </dgm:pt>
    <dgm:pt modelId="{19831ADA-BEF5-4835-9476-559D6CF68F42}" type="parTrans" cxnId="{7775CC2D-3540-4314-B559-0FFA0743B601}">
      <dgm:prSet/>
      <dgm:spPr/>
      <dgm:t>
        <a:bodyPr/>
        <a:lstStyle/>
        <a:p>
          <a:endParaRPr lang="pt-BR" b="1"/>
        </a:p>
      </dgm:t>
    </dgm:pt>
    <dgm:pt modelId="{6F0874EF-CDD4-4499-8C0C-C3C0B5BDC026}" type="sibTrans" cxnId="{7775CC2D-3540-4314-B559-0FFA0743B601}">
      <dgm:prSet/>
      <dgm:spPr/>
      <dgm:t>
        <a:bodyPr/>
        <a:lstStyle/>
        <a:p>
          <a:endParaRPr lang="pt-BR" b="1"/>
        </a:p>
      </dgm:t>
    </dgm:pt>
    <dgm:pt modelId="{166C3D50-4515-468B-8E28-8C42B5B99954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Controle Interno </a:t>
          </a:r>
          <a:r>
            <a:rPr lang="pt-BR" b="1" dirty="0" smtClean="0"/>
            <a:t>: Orientação e acompanhamento;</a:t>
          </a:r>
          <a:endParaRPr lang="pt-BR" b="1" dirty="0"/>
        </a:p>
      </dgm:t>
    </dgm:pt>
    <dgm:pt modelId="{844D9613-9AA7-4297-BC97-8C71923EE569}" type="parTrans" cxnId="{1B947882-A93E-4013-AAF7-6A1310A065FD}">
      <dgm:prSet/>
      <dgm:spPr/>
      <dgm:t>
        <a:bodyPr/>
        <a:lstStyle/>
        <a:p>
          <a:endParaRPr lang="pt-BR" b="1"/>
        </a:p>
      </dgm:t>
    </dgm:pt>
    <dgm:pt modelId="{3EF82A1B-AF53-4DC1-92C9-5712668E9C08}" type="sibTrans" cxnId="{1B947882-A93E-4013-AAF7-6A1310A065FD}">
      <dgm:prSet/>
      <dgm:spPr/>
      <dgm:t>
        <a:bodyPr/>
        <a:lstStyle/>
        <a:p>
          <a:endParaRPr lang="pt-BR" b="1"/>
        </a:p>
      </dgm:t>
    </dgm:pt>
    <dgm:pt modelId="{A3B1C12F-36A9-4B41-B0A7-E2AA47F170A4}">
      <dgm:prSet/>
      <dgm:spPr/>
      <dgm:t>
        <a:bodyPr/>
        <a:lstStyle/>
        <a:p>
          <a:pPr rtl="0"/>
          <a:r>
            <a:rPr lang="pt-BR" b="1" dirty="0" smtClean="0">
              <a:solidFill>
                <a:srgbClr val="0000FF"/>
              </a:solidFill>
            </a:rPr>
            <a:t>Órgãos e Entidades </a:t>
          </a:r>
          <a:r>
            <a:rPr lang="pt-BR" b="1" dirty="0" smtClean="0"/>
            <a:t>: Consolidação das Contas Municipais .</a:t>
          </a:r>
          <a:endParaRPr lang="pt-BR" b="1" dirty="0"/>
        </a:p>
      </dgm:t>
    </dgm:pt>
    <dgm:pt modelId="{FB18CFA7-FFCB-437A-BA6A-94F58AB77E68}" type="parTrans" cxnId="{4B5FA1E3-9D23-42AF-AC36-9B3A8DCFBC27}">
      <dgm:prSet/>
      <dgm:spPr/>
      <dgm:t>
        <a:bodyPr/>
        <a:lstStyle/>
        <a:p>
          <a:endParaRPr lang="pt-BR" b="1"/>
        </a:p>
      </dgm:t>
    </dgm:pt>
    <dgm:pt modelId="{23F66E7A-2425-420F-8308-385F08746C82}" type="sibTrans" cxnId="{4B5FA1E3-9D23-42AF-AC36-9B3A8DCFBC27}">
      <dgm:prSet/>
      <dgm:spPr/>
      <dgm:t>
        <a:bodyPr/>
        <a:lstStyle/>
        <a:p>
          <a:endParaRPr lang="pt-BR" b="1"/>
        </a:p>
      </dgm:t>
    </dgm:pt>
    <dgm:pt modelId="{230016D2-7A43-4F0A-9015-6B2DB0744B73}" type="pres">
      <dgm:prSet presAssocID="{B63F1BC3-1FCB-4F85-949D-74007F5788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825F160-99F7-4388-A192-B255D821C1D3}" type="pres">
      <dgm:prSet presAssocID="{2A7E4615-C72B-4FFD-9F39-A6CAED2267AD}" presName="parentText" presStyleLbl="node1" presStyleIdx="0" presStyleCnt="6" custLinFactNeighborY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2F760F3-C874-4FA4-98E9-7D370E9DFE24}" type="pres">
      <dgm:prSet presAssocID="{6B9A82E7-CAC5-4F36-B928-4319511F2016}" presName="spacer" presStyleCnt="0"/>
      <dgm:spPr/>
    </dgm:pt>
    <dgm:pt modelId="{B8759513-DB60-4CD4-BD2D-3CC3787DE414}" type="pres">
      <dgm:prSet presAssocID="{6273A070-9D48-4629-942E-209C40721AEC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F65184B-7445-47DC-9AF4-C8CC41793D25}" type="pres">
      <dgm:prSet presAssocID="{5D9ED124-D32F-4E36-9E19-9F7FDBD3A1EF}" presName="spacer" presStyleCnt="0"/>
      <dgm:spPr/>
    </dgm:pt>
    <dgm:pt modelId="{B073499C-C231-46E2-A5E3-AFEEEB995CE3}" type="pres">
      <dgm:prSet presAssocID="{DCAAA337-E830-43C4-B77D-930C0638A5F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B8FB3D5-135F-4183-BC2F-11C390504D63}" type="pres">
      <dgm:prSet presAssocID="{83DA9B4D-D90E-4696-8ABD-77DA48CF5F14}" presName="spacer" presStyleCnt="0"/>
      <dgm:spPr/>
    </dgm:pt>
    <dgm:pt modelId="{7DACCCFE-A167-447E-A106-657102722998}" type="pres">
      <dgm:prSet presAssocID="{7BCE3E65-E280-425D-853E-BD376556806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ED20A7F-3E28-4D34-8593-F56A329CFF1D}" type="pres">
      <dgm:prSet presAssocID="{6F0874EF-CDD4-4499-8C0C-C3C0B5BDC026}" presName="spacer" presStyleCnt="0"/>
      <dgm:spPr/>
    </dgm:pt>
    <dgm:pt modelId="{54D782CD-BEB2-421B-959B-AD4959A3CF66}" type="pres">
      <dgm:prSet presAssocID="{166C3D50-4515-468B-8E28-8C42B5B99954}" presName="parentText" presStyleLbl="node1" presStyleIdx="4" presStyleCnt="6" custLinFactNeighborY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40EAF2-0880-4A89-8887-D39F81B25728}" type="pres">
      <dgm:prSet presAssocID="{3EF82A1B-AF53-4DC1-92C9-5712668E9C08}" presName="spacer" presStyleCnt="0"/>
      <dgm:spPr/>
    </dgm:pt>
    <dgm:pt modelId="{0056DE2B-35FF-405B-A7D8-244C7BCC3528}" type="pres">
      <dgm:prSet presAssocID="{A3B1C12F-36A9-4B41-B0A7-E2AA47F170A4}" presName="parentText" presStyleLbl="node1" presStyleIdx="5" presStyleCnt="6" custLinFactNeighborX="-1658" custLinFactNeighborY="4738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CFB38DE-1371-4C50-BDBC-EBA241BF5418}" type="presOf" srcId="{6273A070-9D48-4629-942E-209C40721AEC}" destId="{B8759513-DB60-4CD4-BD2D-3CC3787DE414}" srcOrd="0" destOrd="0" presId="urn:microsoft.com/office/officeart/2005/8/layout/vList2"/>
    <dgm:cxn modelId="{65D15893-B62F-46E9-BBA1-8F8AE93F6C6C}" type="presOf" srcId="{DCAAA337-E830-43C4-B77D-930C0638A5F6}" destId="{B073499C-C231-46E2-A5E3-AFEEEB995CE3}" srcOrd="0" destOrd="0" presId="urn:microsoft.com/office/officeart/2005/8/layout/vList2"/>
    <dgm:cxn modelId="{6484E41D-6FCA-4EC1-ACED-5A49ED9BC8F1}" type="presOf" srcId="{166C3D50-4515-468B-8E28-8C42B5B99954}" destId="{54D782CD-BEB2-421B-959B-AD4959A3CF66}" srcOrd="0" destOrd="0" presId="urn:microsoft.com/office/officeart/2005/8/layout/vList2"/>
    <dgm:cxn modelId="{4445844B-7716-4557-BD0D-6EFB0ADA857C}" type="presOf" srcId="{B63F1BC3-1FCB-4F85-949D-74007F5788F0}" destId="{230016D2-7A43-4F0A-9015-6B2DB0744B73}" srcOrd="0" destOrd="0" presId="urn:microsoft.com/office/officeart/2005/8/layout/vList2"/>
    <dgm:cxn modelId="{7775CC2D-3540-4314-B559-0FFA0743B601}" srcId="{B63F1BC3-1FCB-4F85-949D-74007F5788F0}" destId="{7BCE3E65-E280-425D-853E-BD376556806A}" srcOrd="3" destOrd="0" parTransId="{19831ADA-BEF5-4835-9476-559D6CF68F42}" sibTransId="{6F0874EF-CDD4-4499-8C0C-C3C0B5BDC026}"/>
    <dgm:cxn modelId="{A398FA1C-6D88-4E63-8D6F-C9E92BCA8AF4}" type="presOf" srcId="{A3B1C12F-36A9-4B41-B0A7-E2AA47F170A4}" destId="{0056DE2B-35FF-405B-A7D8-244C7BCC3528}" srcOrd="0" destOrd="0" presId="urn:microsoft.com/office/officeart/2005/8/layout/vList2"/>
    <dgm:cxn modelId="{AA118CB9-3BEC-427D-8546-BB020DF4040F}" srcId="{B63F1BC3-1FCB-4F85-949D-74007F5788F0}" destId="{DCAAA337-E830-43C4-B77D-930C0638A5F6}" srcOrd="2" destOrd="0" parTransId="{62158BFC-24F5-408B-A790-C9AF92B55652}" sibTransId="{83DA9B4D-D90E-4696-8ABD-77DA48CF5F14}"/>
    <dgm:cxn modelId="{9255CA9F-594E-4C2E-BB53-3F96D3A200CE}" srcId="{B63F1BC3-1FCB-4F85-949D-74007F5788F0}" destId="{2A7E4615-C72B-4FFD-9F39-A6CAED2267AD}" srcOrd="0" destOrd="0" parTransId="{066AD56F-62EE-44BC-B332-94B35671BE4F}" sibTransId="{6B9A82E7-CAC5-4F36-B928-4319511F2016}"/>
    <dgm:cxn modelId="{75D17224-E6C8-4A4B-A5BC-D15C7EBE2A99}" type="presOf" srcId="{2A7E4615-C72B-4FFD-9F39-A6CAED2267AD}" destId="{D825F160-99F7-4388-A192-B255D821C1D3}" srcOrd="0" destOrd="0" presId="urn:microsoft.com/office/officeart/2005/8/layout/vList2"/>
    <dgm:cxn modelId="{300F1475-C282-40D2-B820-12201DCD1537}" srcId="{B63F1BC3-1FCB-4F85-949D-74007F5788F0}" destId="{6273A070-9D48-4629-942E-209C40721AEC}" srcOrd="1" destOrd="0" parTransId="{AE3888AF-68C5-4AC9-B949-4716A163E380}" sibTransId="{5D9ED124-D32F-4E36-9E19-9F7FDBD3A1EF}"/>
    <dgm:cxn modelId="{4B5FA1E3-9D23-42AF-AC36-9B3A8DCFBC27}" srcId="{B63F1BC3-1FCB-4F85-949D-74007F5788F0}" destId="{A3B1C12F-36A9-4B41-B0A7-E2AA47F170A4}" srcOrd="5" destOrd="0" parTransId="{FB18CFA7-FFCB-437A-BA6A-94F58AB77E68}" sibTransId="{23F66E7A-2425-420F-8308-385F08746C82}"/>
    <dgm:cxn modelId="{A9C226D9-74DF-4BE4-969E-139E947FDC53}" type="presOf" srcId="{7BCE3E65-E280-425D-853E-BD376556806A}" destId="{7DACCCFE-A167-447E-A106-657102722998}" srcOrd="0" destOrd="0" presId="urn:microsoft.com/office/officeart/2005/8/layout/vList2"/>
    <dgm:cxn modelId="{1B947882-A93E-4013-AAF7-6A1310A065FD}" srcId="{B63F1BC3-1FCB-4F85-949D-74007F5788F0}" destId="{166C3D50-4515-468B-8E28-8C42B5B99954}" srcOrd="4" destOrd="0" parTransId="{844D9613-9AA7-4297-BC97-8C71923EE569}" sibTransId="{3EF82A1B-AF53-4DC1-92C9-5712668E9C08}"/>
    <dgm:cxn modelId="{B70A1A8B-2444-4CAA-AD05-EB273D8288BA}" type="presParOf" srcId="{230016D2-7A43-4F0A-9015-6B2DB0744B73}" destId="{D825F160-99F7-4388-A192-B255D821C1D3}" srcOrd="0" destOrd="0" presId="urn:microsoft.com/office/officeart/2005/8/layout/vList2"/>
    <dgm:cxn modelId="{847AC904-66E5-41C9-8581-6C43B3B073CE}" type="presParOf" srcId="{230016D2-7A43-4F0A-9015-6B2DB0744B73}" destId="{B2F760F3-C874-4FA4-98E9-7D370E9DFE24}" srcOrd="1" destOrd="0" presId="urn:microsoft.com/office/officeart/2005/8/layout/vList2"/>
    <dgm:cxn modelId="{4DEFAB03-03D6-4DD3-82DD-092D3E4E722F}" type="presParOf" srcId="{230016D2-7A43-4F0A-9015-6B2DB0744B73}" destId="{B8759513-DB60-4CD4-BD2D-3CC3787DE414}" srcOrd="2" destOrd="0" presId="urn:microsoft.com/office/officeart/2005/8/layout/vList2"/>
    <dgm:cxn modelId="{AD9361C4-0672-4622-84EB-AA6011213928}" type="presParOf" srcId="{230016D2-7A43-4F0A-9015-6B2DB0744B73}" destId="{8F65184B-7445-47DC-9AF4-C8CC41793D25}" srcOrd="3" destOrd="0" presId="urn:microsoft.com/office/officeart/2005/8/layout/vList2"/>
    <dgm:cxn modelId="{B5E33193-2B74-470C-BDA4-069D14051DE2}" type="presParOf" srcId="{230016D2-7A43-4F0A-9015-6B2DB0744B73}" destId="{B073499C-C231-46E2-A5E3-AFEEEB995CE3}" srcOrd="4" destOrd="0" presId="urn:microsoft.com/office/officeart/2005/8/layout/vList2"/>
    <dgm:cxn modelId="{2CA5E94B-D376-413A-A508-6CED195C9FD7}" type="presParOf" srcId="{230016D2-7A43-4F0A-9015-6B2DB0744B73}" destId="{BB8FB3D5-135F-4183-BC2F-11C390504D63}" srcOrd="5" destOrd="0" presId="urn:microsoft.com/office/officeart/2005/8/layout/vList2"/>
    <dgm:cxn modelId="{714615D1-D2F6-4F83-A157-40116FB13859}" type="presParOf" srcId="{230016D2-7A43-4F0A-9015-6B2DB0744B73}" destId="{7DACCCFE-A167-447E-A106-657102722998}" srcOrd="6" destOrd="0" presId="urn:microsoft.com/office/officeart/2005/8/layout/vList2"/>
    <dgm:cxn modelId="{BA9A9FB3-9FF9-44E1-A9D6-A33E7583539F}" type="presParOf" srcId="{230016D2-7A43-4F0A-9015-6B2DB0744B73}" destId="{DED20A7F-3E28-4D34-8593-F56A329CFF1D}" srcOrd="7" destOrd="0" presId="urn:microsoft.com/office/officeart/2005/8/layout/vList2"/>
    <dgm:cxn modelId="{0B14D38C-B24C-47CF-8E49-0A7E431C3E83}" type="presParOf" srcId="{230016D2-7A43-4F0A-9015-6B2DB0744B73}" destId="{54D782CD-BEB2-421B-959B-AD4959A3CF66}" srcOrd="8" destOrd="0" presId="urn:microsoft.com/office/officeart/2005/8/layout/vList2"/>
    <dgm:cxn modelId="{60BA7B4E-DA82-42B2-93AA-731F560E5A5F}" type="presParOf" srcId="{230016D2-7A43-4F0A-9015-6B2DB0744B73}" destId="{9C40EAF2-0880-4A89-8887-D39F81B25728}" srcOrd="9" destOrd="0" presId="urn:microsoft.com/office/officeart/2005/8/layout/vList2"/>
    <dgm:cxn modelId="{8DDF479D-8F38-4A7A-9552-FD8810837ABF}" type="presParOf" srcId="{230016D2-7A43-4F0A-9015-6B2DB0744B73}" destId="{0056DE2B-35FF-405B-A7D8-244C7BCC352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ECE5C-7DD6-4CDD-A632-D42A50DEE03D}">
      <dsp:nvSpPr>
        <dsp:cNvPr id="0" name=""/>
        <dsp:cNvSpPr/>
      </dsp:nvSpPr>
      <dsp:spPr>
        <a:xfrm>
          <a:off x="791289" y="-70995"/>
          <a:ext cx="8720121" cy="1593192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254000" bIns="20161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kern="1200" dirty="0" smtClean="0">
              <a:solidFill>
                <a:srgbClr val="0000CC"/>
              </a:solidFill>
            </a:rPr>
            <a:t> 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kern="1200" dirty="0" smtClean="0">
              <a:solidFill>
                <a:srgbClr val="0000CC"/>
              </a:solidFill>
            </a:rPr>
            <a:t>     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u="none" kern="1200" dirty="0" smtClean="0">
              <a:solidFill>
                <a:srgbClr val="0000CC"/>
              </a:solidFill>
            </a:rPr>
            <a:t>       </a:t>
          </a:r>
          <a:r>
            <a:rPr lang="pt-BR" sz="1600" b="1" u="sng" kern="1200" dirty="0" smtClean="0">
              <a:solidFill>
                <a:srgbClr val="0000CC"/>
              </a:solidFill>
            </a:rPr>
            <a:t>NBCT SP   16</a:t>
          </a:r>
        </a:p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kern="1200" dirty="0" smtClean="0"/>
            <a:t>         (16.1 a 16.11)  </a:t>
          </a:r>
          <a:endParaRPr lang="pt-BR" sz="1600" kern="1200" dirty="0" smtClean="0"/>
        </a:p>
        <a:p>
          <a:pPr algn="l">
            <a:spcBef>
              <a:spcPct val="0"/>
            </a:spcBef>
          </a:pPr>
          <a:endParaRPr lang="pt-BR" sz="1600" kern="1200" dirty="0">
            <a:solidFill>
              <a:srgbClr val="0000CC"/>
            </a:solidFill>
          </a:endParaRPr>
        </a:p>
      </dsp:txBody>
      <dsp:txXfrm>
        <a:off x="791289" y="327303"/>
        <a:ext cx="8321823" cy="796596"/>
      </dsp:txXfrm>
    </dsp:sp>
    <dsp:sp modelId="{B9E480A0-F046-47EF-B6D9-44BC377FE387}">
      <dsp:nvSpPr>
        <dsp:cNvPr id="0" name=""/>
        <dsp:cNvSpPr/>
      </dsp:nvSpPr>
      <dsp:spPr>
        <a:xfrm>
          <a:off x="791289" y="1069949"/>
          <a:ext cx="2685797" cy="24464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kern="1200" dirty="0" smtClean="0"/>
            <a:t>De  2008 a 2016</a:t>
          </a:r>
        </a:p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Primeiras Normas Brasileiras de Contabilidade  Aplicadas ao Setor Público.</a:t>
          </a:r>
          <a:endParaRPr lang="pt-BR" sz="1600" kern="1200" dirty="0"/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u="sng" kern="1200" dirty="0" smtClean="0">
            <a:solidFill>
              <a:srgbClr val="0000CC"/>
            </a:solidFill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u="sng" kern="1200" dirty="0" smtClean="0">
              <a:solidFill>
                <a:srgbClr val="0000CC"/>
              </a:solidFill>
            </a:rPr>
            <a:t>Alinhadas  a IPSAS </a:t>
          </a:r>
          <a:r>
            <a:rPr lang="pt-BR" sz="1600" b="1" kern="1200" dirty="0" smtClean="0">
              <a:solidFill>
                <a:srgbClr val="0000CC"/>
              </a:solidFill>
            </a:rPr>
            <a:t> </a:t>
          </a:r>
          <a:endParaRPr lang="pt-BR" sz="1600" kern="1200" dirty="0">
            <a:solidFill>
              <a:srgbClr val="0000CC"/>
            </a:solidFill>
          </a:endParaRPr>
        </a:p>
      </dsp:txBody>
      <dsp:txXfrm>
        <a:off x="791289" y="1069949"/>
        <a:ext cx="2685797" cy="2446452"/>
      </dsp:txXfrm>
    </dsp:sp>
    <dsp:sp modelId="{64C64FD8-6CED-4056-B4E3-26563F5BAC18}">
      <dsp:nvSpPr>
        <dsp:cNvPr id="0" name=""/>
        <dsp:cNvSpPr/>
      </dsp:nvSpPr>
      <dsp:spPr>
        <a:xfrm>
          <a:off x="3477087" y="513937"/>
          <a:ext cx="6034323" cy="1269981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254000" bIns="20161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u="none" kern="1200" dirty="0" smtClean="0">
              <a:solidFill>
                <a:srgbClr val="0000CC"/>
              </a:solidFill>
            </a:rPr>
            <a:t>     </a:t>
          </a:r>
          <a:r>
            <a:rPr lang="pt-BR" sz="1600" b="1" u="sng" kern="1200" dirty="0" smtClean="0">
              <a:solidFill>
                <a:srgbClr val="0000CC"/>
              </a:solidFill>
            </a:rPr>
            <a:t> NBCT SP / IPSAS  </a:t>
          </a:r>
          <a:endParaRPr lang="pt-BR" sz="1600" b="1" u="sng" kern="1200" dirty="0">
            <a:solidFill>
              <a:srgbClr val="0000CC"/>
            </a:solidFill>
          </a:endParaRPr>
        </a:p>
      </dsp:txBody>
      <dsp:txXfrm>
        <a:off x="3477087" y="831432"/>
        <a:ext cx="5716828" cy="634991"/>
      </dsp:txXfrm>
    </dsp:sp>
    <dsp:sp modelId="{370D56B1-2C24-462F-9DDE-7826111C27CE}">
      <dsp:nvSpPr>
        <dsp:cNvPr id="0" name=""/>
        <dsp:cNvSpPr/>
      </dsp:nvSpPr>
      <dsp:spPr>
        <a:xfrm>
          <a:off x="3477087" y="1493276"/>
          <a:ext cx="2685797" cy="24464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kern="1200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kern="1200" dirty="0" smtClean="0"/>
            <a:t>A partir de 2017 </a:t>
          </a:r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BR" sz="1600" b="1" kern="1200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BR" sz="1600" b="1" kern="1200" dirty="0" smtClean="0"/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kern="1200" dirty="0" smtClean="0"/>
            <a:t>Convergência a IPSAS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kern="1200" dirty="0"/>
        </a:p>
      </dsp:txBody>
      <dsp:txXfrm>
        <a:off x="3477087" y="1493276"/>
        <a:ext cx="2685797" cy="2446452"/>
      </dsp:txXfrm>
    </dsp:sp>
    <dsp:sp modelId="{C12D83A7-07A4-46CE-B115-6C879B4D7041}">
      <dsp:nvSpPr>
        <dsp:cNvPr id="0" name=""/>
        <dsp:cNvSpPr/>
      </dsp:nvSpPr>
      <dsp:spPr>
        <a:xfrm>
          <a:off x="6162884" y="937264"/>
          <a:ext cx="3348526" cy="1269981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254000" bIns="20161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u="none" kern="1200" dirty="0" smtClean="0">
              <a:solidFill>
                <a:srgbClr val="0000CC"/>
              </a:solidFill>
            </a:rPr>
            <a:t>        </a:t>
          </a:r>
          <a:r>
            <a:rPr lang="pt-BR" sz="1600" b="1" u="sng" kern="1200" dirty="0" smtClean="0">
              <a:solidFill>
                <a:srgbClr val="0000CC"/>
              </a:solidFill>
            </a:rPr>
            <a:t>NBCT SP /IPSAS </a:t>
          </a:r>
          <a:endParaRPr lang="pt-BR" sz="1600" b="1" u="sng" kern="1200" dirty="0">
            <a:solidFill>
              <a:srgbClr val="0000CC"/>
            </a:solidFill>
          </a:endParaRPr>
        </a:p>
      </dsp:txBody>
      <dsp:txXfrm>
        <a:off x="6162884" y="1254759"/>
        <a:ext cx="3031031" cy="634991"/>
      </dsp:txXfrm>
    </dsp:sp>
    <dsp:sp modelId="{D031F5FB-04BB-4A28-8AA9-BC4FC0E352E2}">
      <dsp:nvSpPr>
        <dsp:cNvPr id="0" name=""/>
        <dsp:cNvSpPr/>
      </dsp:nvSpPr>
      <dsp:spPr>
        <a:xfrm>
          <a:off x="6118810" y="1916604"/>
          <a:ext cx="2685797" cy="241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A partir de 2017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CC"/>
              </a:solidFill>
            </a:rPr>
            <a:t>NBCT SP  convergidas a IPSAS   </a:t>
          </a:r>
        </a:p>
        <a:p>
          <a:pPr lvl="0" algn="l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pt-BR" sz="1600" b="1" kern="1200" dirty="0" smtClean="0"/>
            <a:t>EC - Estrutura Conceitual 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 </a:t>
          </a:r>
          <a:r>
            <a:rPr lang="pt-BR" sz="1600" b="1" kern="1200" dirty="0" smtClean="0"/>
            <a:t>NBCTSP  1 A </a:t>
          </a:r>
          <a:r>
            <a:rPr lang="pt-BR" sz="1600" b="1" kern="1200" dirty="0" smtClean="0"/>
            <a:t>10</a:t>
          </a:r>
          <a:endParaRPr lang="pt-BR" sz="1600" kern="1200" dirty="0"/>
        </a:p>
      </dsp:txBody>
      <dsp:txXfrm>
        <a:off x="6118810" y="1916604"/>
        <a:ext cx="2685797" cy="24106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BEF4B4-05D6-4F81-A4A9-1BDE90E63B72}">
      <dsp:nvSpPr>
        <dsp:cNvPr id="0" name=""/>
        <dsp:cNvSpPr/>
      </dsp:nvSpPr>
      <dsp:spPr>
        <a:xfrm>
          <a:off x="109790" y="788663"/>
          <a:ext cx="2685990" cy="2434705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u="sng" kern="1200" dirty="0" smtClean="0"/>
            <a:t>NBC T </a:t>
          </a:r>
          <a:r>
            <a:rPr lang="pt-BR" sz="1800" b="1" u="sng" kern="1200" dirty="0" smtClean="0"/>
            <a:t>SP </a:t>
          </a:r>
        </a:p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u="sng" kern="1200" dirty="0" smtClean="0"/>
            <a:t>ALINHADAS </a:t>
          </a:r>
          <a:r>
            <a:rPr lang="pt-BR" sz="1800" b="1" kern="1200" dirty="0" smtClean="0"/>
            <a:t>COM </a:t>
          </a:r>
          <a:r>
            <a:rPr lang="pt-BR" sz="1800" b="1" kern="1200" dirty="0" err="1" smtClean="0"/>
            <a:t>IPSAS:De</a:t>
          </a:r>
          <a:r>
            <a:rPr lang="pt-BR" sz="1800" b="1" kern="1200" dirty="0" smtClean="0"/>
            <a:t> </a:t>
          </a:r>
          <a:r>
            <a:rPr lang="pt-BR" sz="1800" b="1" kern="1200" dirty="0" smtClean="0"/>
            <a:t>2008 A </a:t>
          </a:r>
          <a:r>
            <a:rPr lang="pt-BR" sz="1800" b="1" kern="1200" dirty="0" smtClean="0"/>
            <a:t>2016;</a:t>
          </a:r>
        </a:p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u="sng" kern="1200" dirty="0" smtClean="0"/>
            <a:t>CONVERGIDAS</a:t>
          </a:r>
          <a:r>
            <a:rPr lang="pt-BR" sz="1800" b="1" kern="1200" dirty="0" smtClean="0"/>
            <a:t> </a:t>
          </a:r>
          <a:r>
            <a:rPr lang="pt-BR" sz="1800" b="1" kern="1200" dirty="0" smtClean="0"/>
            <a:t>COM IPSAS:  A </a:t>
          </a:r>
          <a:r>
            <a:rPr lang="pt-BR" sz="1800" b="1" kern="1200" dirty="0" smtClean="0"/>
            <a:t>PARTIR </a:t>
          </a:r>
          <a:r>
            <a:rPr lang="pt-BR" sz="1800" b="1" kern="1200" dirty="0" smtClean="0"/>
            <a:t>DE 2017. </a:t>
          </a:r>
          <a:endParaRPr lang="pt-BR" sz="1800" b="1" kern="1200" dirty="0"/>
        </a:p>
      </dsp:txBody>
      <dsp:txXfrm>
        <a:off x="181100" y="859973"/>
        <a:ext cx="2543370" cy="2292085"/>
      </dsp:txXfrm>
    </dsp:sp>
    <dsp:sp modelId="{96B77579-F9FB-4312-BAF5-24C24F46DEC1}">
      <dsp:nvSpPr>
        <dsp:cNvPr id="0" name=""/>
        <dsp:cNvSpPr/>
      </dsp:nvSpPr>
      <dsp:spPr>
        <a:xfrm rot="21597793">
          <a:off x="2888576" y="1860521"/>
          <a:ext cx="196725" cy="2890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/>
        </a:p>
      </dsp:txBody>
      <dsp:txXfrm>
        <a:off x="2888576" y="1918344"/>
        <a:ext cx="137708" cy="173411"/>
      </dsp:txXfrm>
    </dsp:sp>
    <dsp:sp modelId="{0E45BC2A-A50F-4692-9542-2F3C21D1662E}">
      <dsp:nvSpPr>
        <dsp:cNvPr id="0" name=""/>
        <dsp:cNvSpPr/>
      </dsp:nvSpPr>
      <dsp:spPr>
        <a:xfrm>
          <a:off x="3166961" y="797326"/>
          <a:ext cx="2808893" cy="2413375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u="sng" kern="1200" dirty="0" smtClean="0"/>
            <a:t>PCASP</a:t>
          </a:r>
        </a:p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800" b="1" kern="1200" dirty="0" smtClean="0"/>
            <a:t>FEDERAÇÃO</a:t>
          </a:r>
        </a:p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►</a:t>
          </a:r>
          <a:r>
            <a:rPr lang="pt-BR" sz="1800" b="1" kern="1200" dirty="0" smtClean="0"/>
            <a:t>ESTENDIDO *</a:t>
          </a:r>
        </a:p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DESDE 2014</a:t>
          </a:r>
          <a:endParaRPr lang="pt-BR" sz="1800" b="1" kern="1200" dirty="0"/>
        </a:p>
      </dsp:txBody>
      <dsp:txXfrm>
        <a:off x="3237646" y="868011"/>
        <a:ext cx="2667523" cy="2272005"/>
      </dsp:txXfrm>
    </dsp:sp>
    <dsp:sp modelId="{76D8FC37-3776-4E6B-B1CD-5401B5373678}">
      <dsp:nvSpPr>
        <dsp:cNvPr id="0" name=""/>
        <dsp:cNvSpPr/>
      </dsp:nvSpPr>
      <dsp:spPr>
        <a:xfrm rot="2346">
          <a:off x="6069343" y="1860594"/>
          <a:ext cx="198195" cy="2890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9640475"/>
                <a:satOff val="-1845"/>
                <a:lumOff val="2352"/>
                <a:alphaOff val="0"/>
                <a:tint val="60000"/>
                <a:lumMod val="104000"/>
              </a:schemeClr>
            </a:gs>
            <a:gs pos="100000">
              <a:schemeClr val="accent4">
                <a:hueOff val="19640475"/>
                <a:satOff val="-1845"/>
                <a:lumOff val="2352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/>
        </a:p>
      </dsp:txBody>
      <dsp:txXfrm>
        <a:off x="6069343" y="1918378"/>
        <a:ext cx="138737" cy="173411"/>
      </dsp:txXfrm>
    </dsp:sp>
    <dsp:sp modelId="{808297EF-382B-4AC5-A227-38795B513FC8}">
      <dsp:nvSpPr>
        <dsp:cNvPr id="0" name=""/>
        <dsp:cNvSpPr/>
      </dsp:nvSpPr>
      <dsp:spPr>
        <a:xfrm>
          <a:off x="6349808" y="772355"/>
          <a:ext cx="2312013" cy="246732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u="sng" kern="1200" dirty="0" smtClean="0"/>
            <a:t>PIPCP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2016 A 2024</a:t>
          </a:r>
          <a:endParaRPr lang="pt-BR" sz="1800" b="1" kern="1200" dirty="0"/>
        </a:p>
      </dsp:txBody>
      <dsp:txXfrm>
        <a:off x="6417525" y="840072"/>
        <a:ext cx="2176579" cy="23318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25F160-99F7-4388-A192-B255D821C1D3}">
      <dsp:nvSpPr>
        <dsp:cNvPr id="0" name=""/>
        <dsp:cNvSpPr/>
      </dsp:nvSpPr>
      <dsp:spPr>
        <a:xfrm>
          <a:off x="0" y="25135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Arrecadação/Receita:</a:t>
          </a:r>
          <a:r>
            <a:rPr lang="pt-BR" sz="1600" b="1" kern="1200" dirty="0" smtClean="0"/>
            <a:t> Para o registro dos créditos tributários e não-tributários a receber;</a:t>
          </a:r>
          <a:endParaRPr lang="pt-BR" sz="1600" b="1" kern="1200" dirty="0"/>
        </a:p>
      </dsp:txBody>
      <dsp:txXfrm>
        <a:off x="31028" y="56163"/>
        <a:ext cx="8393551" cy="573546"/>
      </dsp:txXfrm>
    </dsp:sp>
    <dsp:sp modelId="{B8759513-DB60-4CD4-BD2D-3CC3787DE414}">
      <dsp:nvSpPr>
        <dsp:cNvPr id="0" name=""/>
        <dsp:cNvSpPr/>
      </dsp:nvSpPr>
      <dsp:spPr>
        <a:xfrm>
          <a:off x="0" y="706815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Patrimônio/Almoxarifado</a:t>
          </a:r>
          <a:r>
            <a:rPr lang="pt-BR" sz="1600" b="1" kern="1200" dirty="0" smtClean="0"/>
            <a:t>: Reconhecimento Integral, Reavaliação, Depreciação, Redução a valor Recuperável;</a:t>
          </a:r>
          <a:endParaRPr lang="pt-BR" sz="1600" b="1" kern="1200" dirty="0"/>
        </a:p>
      </dsp:txBody>
      <dsp:txXfrm>
        <a:off x="31028" y="737843"/>
        <a:ext cx="8393551" cy="573546"/>
      </dsp:txXfrm>
    </dsp:sp>
    <dsp:sp modelId="{B073499C-C231-46E2-A5E3-AFEEEB995CE3}">
      <dsp:nvSpPr>
        <dsp:cNvPr id="0" name=""/>
        <dsp:cNvSpPr/>
      </dsp:nvSpPr>
      <dsp:spPr>
        <a:xfrm>
          <a:off x="0" y="1388498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Pessoal/RH</a:t>
          </a:r>
          <a:r>
            <a:rPr lang="pt-BR" sz="1600" b="1" kern="1200" dirty="0" smtClean="0"/>
            <a:t>  : Registro dos Salários,  13º , férias, salários e encargos a pagar e outros Benefícios pelo Regime de Competência ;</a:t>
          </a:r>
          <a:endParaRPr lang="pt-BR" sz="1600" b="1" kern="1200" dirty="0"/>
        </a:p>
      </dsp:txBody>
      <dsp:txXfrm>
        <a:off x="31028" y="1419526"/>
        <a:ext cx="8393551" cy="573546"/>
      </dsp:txXfrm>
    </dsp:sp>
    <dsp:sp modelId="{7DACCCFE-A167-447E-A106-657102722998}">
      <dsp:nvSpPr>
        <dsp:cNvPr id="0" name=""/>
        <dsp:cNvSpPr/>
      </dsp:nvSpPr>
      <dsp:spPr>
        <a:xfrm>
          <a:off x="0" y="2070180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Compras/Jurídico</a:t>
          </a:r>
          <a:r>
            <a:rPr lang="pt-BR" sz="1600" b="1" kern="1200" dirty="0" smtClean="0"/>
            <a:t>:  Controle e Registro dos Contratos e Convênios ;</a:t>
          </a:r>
          <a:endParaRPr lang="pt-BR" sz="1600" b="1" kern="1200" dirty="0"/>
        </a:p>
      </dsp:txBody>
      <dsp:txXfrm>
        <a:off x="31028" y="2101208"/>
        <a:ext cx="8393551" cy="573546"/>
      </dsp:txXfrm>
    </dsp:sp>
    <dsp:sp modelId="{54D782CD-BEB2-421B-959B-AD4959A3CF66}">
      <dsp:nvSpPr>
        <dsp:cNvPr id="0" name=""/>
        <dsp:cNvSpPr/>
      </dsp:nvSpPr>
      <dsp:spPr>
        <a:xfrm>
          <a:off x="0" y="2751864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Controle Interno </a:t>
          </a:r>
          <a:r>
            <a:rPr lang="pt-BR" sz="1600" b="1" kern="1200" dirty="0" smtClean="0"/>
            <a:t>: Orientação e acompanhamento;</a:t>
          </a:r>
          <a:endParaRPr lang="pt-BR" sz="1600" b="1" kern="1200" dirty="0"/>
        </a:p>
      </dsp:txBody>
      <dsp:txXfrm>
        <a:off x="31028" y="2782892"/>
        <a:ext cx="8393551" cy="573546"/>
      </dsp:txXfrm>
    </dsp:sp>
    <dsp:sp modelId="{0056DE2B-35FF-405B-A7D8-244C7BCC3528}">
      <dsp:nvSpPr>
        <dsp:cNvPr id="0" name=""/>
        <dsp:cNvSpPr/>
      </dsp:nvSpPr>
      <dsp:spPr>
        <a:xfrm>
          <a:off x="0" y="3455382"/>
          <a:ext cx="8455607" cy="63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rgbClr val="0000FF"/>
              </a:solidFill>
            </a:rPr>
            <a:t>Órgãos e Entidades </a:t>
          </a:r>
          <a:r>
            <a:rPr lang="pt-BR" sz="1600" b="1" kern="1200" dirty="0" smtClean="0"/>
            <a:t>: Consolidação das Contas Municipais .</a:t>
          </a:r>
          <a:endParaRPr lang="pt-BR" sz="1600" b="1" kern="1200" dirty="0"/>
        </a:p>
      </dsp:txBody>
      <dsp:txXfrm>
        <a:off x="31028" y="3486410"/>
        <a:ext cx="8393551" cy="573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4967" y="2539999"/>
            <a:ext cx="10018713" cy="3124201"/>
          </a:xfrm>
        </p:spPr>
        <p:txBody>
          <a:bodyPr anchor="ctr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3680" y="542607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7" name="CaixaDeTexto 6"/>
          <p:cNvSpPr txBox="1"/>
          <p:nvPr userDrawn="1"/>
        </p:nvSpPr>
        <p:spPr>
          <a:xfrm>
            <a:off x="11379200" y="5765800"/>
            <a:ext cx="890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/>
              <a:t>Sérgio Reis</a:t>
            </a:r>
            <a:endParaRPr lang="pt-BR" sz="1200" dirty="0"/>
          </a:p>
        </p:txBody>
      </p:sp>
      <p:sp>
        <p:nvSpPr>
          <p:cNvPr id="8" name="Retângulo 7"/>
          <p:cNvSpPr/>
          <p:nvPr userDrawn="1"/>
        </p:nvSpPr>
        <p:spPr>
          <a:xfrm rot="16200000">
            <a:off x="-2102640" y="1875135"/>
            <a:ext cx="4891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t-BR" sz="5400" b="1" cap="none" spc="0" dirty="0" smtClean="0">
                <a:ln/>
                <a:solidFill>
                  <a:schemeClr val="accent4"/>
                </a:solidFill>
                <a:effectLst/>
              </a:rPr>
              <a:t>GT Área</a:t>
            </a:r>
            <a:r>
              <a:rPr lang="pt-BR" sz="5400" b="1" cap="none" spc="0" baseline="0" dirty="0" smtClean="0">
                <a:ln/>
                <a:solidFill>
                  <a:schemeClr val="accent4"/>
                </a:solidFill>
                <a:effectLst/>
              </a:rPr>
              <a:t> Pública</a:t>
            </a:r>
            <a:endParaRPr lang="pt-BR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4031" y="5056187"/>
            <a:ext cx="708417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bg1"/>
              </a:solidFill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bg1"/>
              </a:solidFill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47421" y="5191123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dirty="0" smtClean="0"/>
              <a:t>Sérgio Reis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0027" y="5518150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pic>
        <p:nvPicPr>
          <p:cNvPr id="14" name="Imagem 13"/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93"/>
          <a:stretch/>
        </p:blipFill>
        <p:spPr>
          <a:xfrm>
            <a:off x="3258920" y="6007100"/>
            <a:ext cx="8933080" cy="8509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0" t="39815" r="20855" b="39815"/>
          <a:stretch/>
        </p:blipFill>
        <p:spPr>
          <a:xfrm>
            <a:off x="17463" y="6005525"/>
            <a:ext cx="3259137" cy="8597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2" Type="http://schemas.openxmlformats.org/officeDocument/2006/relationships/image" Target="../media/image4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image" Target="../media/image39.png"/><Relationship Id="rId41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31" Type="http://schemas.openxmlformats.org/officeDocument/2006/relationships/image" Target="../media/image41.png"/><Relationship Id="rId44" Type="http://schemas.openxmlformats.org/officeDocument/2006/relationships/image" Target="../media/image54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8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16102"/>
            <a:ext cx="10707689" cy="1752599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“Desafios e oportunidades da convergência da contabilidade aplicada ao setor público aos padrões internacionais nos municípios”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sz="2800" dirty="0" smtClean="0">
                <a:solidFill>
                  <a:schemeClr val="accent3">
                    <a:lumMod val="75000"/>
                  </a:schemeClr>
                </a:solidFill>
              </a:rPr>
              <a:t>Grupo de Trabalho da Área Pública</a:t>
            </a:r>
          </a:p>
          <a:p>
            <a:pPr fontAlgn="base"/>
            <a:r>
              <a:rPr lang="pt-BR" dirty="0"/>
              <a:t>Regina Lopes de Assis - Coordenadora</a:t>
            </a:r>
          </a:p>
          <a:p>
            <a:pPr fontAlgn="base"/>
            <a:r>
              <a:rPr lang="pt-BR" dirty="0"/>
              <a:t>Alexandre Bossi Queiroz - Vice- </a:t>
            </a:r>
            <a:r>
              <a:rPr lang="pt-BR" dirty="0" smtClean="0"/>
              <a:t>Coordenador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7894747" y="1807328"/>
            <a:ext cx="4301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pt-BR" b="1" dirty="0" smtClean="0"/>
              <a:t>COMPONENTES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 smtClean="0"/>
              <a:t>Antônio </a:t>
            </a:r>
            <a:r>
              <a:rPr lang="pt-BR" dirty="0"/>
              <a:t>da Costa Lima Filho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 err="1"/>
              <a:t>Geneci</a:t>
            </a:r>
            <a:r>
              <a:rPr lang="pt-BR" dirty="0"/>
              <a:t> Martins de Moura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Glória Aparecida Rodrigues dos Santos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Irene Silva Oliveira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 err="1"/>
              <a:t>Jouberth</a:t>
            </a:r>
            <a:r>
              <a:rPr lang="pt-BR" dirty="0"/>
              <a:t> do Carmo Conceição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José Otaviano Pereira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José </a:t>
            </a:r>
            <a:r>
              <a:rPr lang="pt-BR" dirty="0" err="1"/>
              <a:t>Randal</a:t>
            </a:r>
            <a:r>
              <a:rPr lang="pt-BR" dirty="0"/>
              <a:t> da Cunha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Leonardo Firmino dos Santos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Lucy Fátima de Assis Freitas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Márcia Maria Pimentel Mendes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Sandro Ângelo de Andrade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Sebastiao Francisco Rodrigues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pt-BR" dirty="0"/>
              <a:t>Sérgio dos Santos Reis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5360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857462430"/>
              </p:ext>
            </p:extLst>
          </p:nvPr>
        </p:nvGraphicFramePr>
        <p:xfrm>
          <a:off x="2334310" y="1661523"/>
          <a:ext cx="8751181" cy="4012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eta para baixo 1"/>
          <p:cNvSpPr/>
          <p:nvPr/>
        </p:nvSpPr>
        <p:spPr>
          <a:xfrm>
            <a:off x="9607942" y="1773245"/>
            <a:ext cx="682580" cy="76389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44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BEF4B4-05D6-4F81-A4A9-1BDE90E63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E5BEF4B4-05D6-4F81-A4A9-1BDE90E63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E5BEF4B4-05D6-4F81-A4A9-1BDE90E63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B77579-F9FB-4312-BAF5-24C24F46D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96B77579-F9FB-4312-BAF5-24C24F46D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96B77579-F9FB-4312-BAF5-24C24F46D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45BC2A-A50F-4692-9542-2F3C21D16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dgm id="{0E45BC2A-A50F-4692-9542-2F3C21D16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0E45BC2A-A50F-4692-9542-2F3C21D16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D8FC37-3776-4E6B-B1CD-5401B5373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graphicEl>
                                              <a:dgm id="{76D8FC37-3776-4E6B-B1CD-5401B5373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dgm id="{76D8FC37-3776-4E6B-B1CD-5401B5373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8297EF-382B-4AC5-A227-38795B513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808297EF-382B-4AC5-A227-38795B513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808297EF-382B-4AC5-A227-38795B513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sp>
        <p:nvSpPr>
          <p:cNvPr id="8" name="object 18"/>
          <p:cNvSpPr/>
          <p:nvPr/>
        </p:nvSpPr>
        <p:spPr>
          <a:xfrm>
            <a:off x="3949862" y="2069206"/>
            <a:ext cx="1198092" cy="15128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9"/>
          <p:cNvSpPr/>
          <p:nvPr/>
        </p:nvSpPr>
        <p:spPr>
          <a:xfrm>
            <a:off x="2700070" y="2069207"/>
            <a:ext cx="1152128" cy="15128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0"/>
          <p:cNvSpPr/>
          <p:nvPr/>
        </p:nvSpPr>
        <p:spPr>
          <a:xfrm>
            <a:off x="5245618" y="2069206"/>
            <a:ext cx="1152512" cy="1524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7"/>
          <p:cNvSpPr/>
          <p:nvPr/>
        </p:nvSpPr>
        <p:spPr>
          <a:xfrm>
            <a:off x="6495794" y="2069206"/>
            <a:ext cx="1152525" cy="1524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648" y="3593206"/>
            <a:ext cx="2282628" cy="2396759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4" t="34179" r="46526" b="21878"/>
          <a:stretch/>
        </p:blipFill>
        <p:spPr>
          <a:xfrm>
            <a:off x="7745984" y="2069207"/>
            <a:ext cx="1150829" cy="151288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98" t="29859" r="11155" b="17747"/>
          <a:stretch/>
        </p:blipFill>
        <p:spPr>
          <a:xfrm>
            <a:off x="8994479" y="2069207"/>
            <a:ext cx="1068238" cy="1512886"/>
          </a:xfrm>
          <a:prstGeom prst="rect">
            <a:avLst/>
          </a:prstGeom>
        </p:spPr>
      </p:pic>
      <p:sp>
        <p:nvSpPr>
          <p:cNvPr id="15" name="object 9"/>
          <p:cNvSpPr txBox="1"/>
          <p:nvPr/>
        </p:nvSpPr>
        <p:spPr>
          <a:xfrm>
            <a:off x="1661375" y="1590711"/>
            <a:ext cx="9839459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000" spc="-5" dirty="0" smtClean="0">
                <a:latin typeface="Arial"/>
                <a:cs typeface="Arial"/>
              </a:rPr>
              <a:t>Manual de Contabilidade Aplicado ao Setor Público</a:t>
            </a:r>
            <a:endParaRPr lang="pt-BR" sz="3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800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2700070" y="1675717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1675717"/>
            <a:ext cx="1176251" cy="1176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2700070" y="3076400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334310" y="3076400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/>
          <p:cNvSpPr/>
          <p:nvPr/>
        </p:nvSpPr>
        <p:spPr>
          <a:xfrm>
            <a:off x="2700070" y="4472945"/>
            <a:ext cx="6907872" cy="1180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4909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trike="sngStrike" spc="-5" dirty="0">
                <a:latin typeface="Arial"/>
                <a:cs typeface="Arial"/>
              </a:rPr>
              <a:t>Situação Atual</a:t>
            </a:r>
            <a:endParaRPr lang="pt-BR" sz="4300" strike="sngStrike" dirty="0">
              <a:latin typeface="Arial"/>
              <a:cs typeface="Arial"/>
            </a:endParaRPr>
          </a:p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r>
              <a:rPr sz="4300" spc="-5" dirty="0" smtClean="0">
                <a:latin typeface="Arial"/>
                <a:cs typeface="Arial"/>
              </a:rPr>
              <a:t>  </a:t>
            </a:r>
            <a:r>
              <a:rPr sz="4300" spc="-5" dirty="0" err="1">
                <a:latin typeface="Arial"/>
                <a:cs typeface="Arial"/>
              </a:rPr>
              <a:t>Oportunidades</a:t>
            </a:r>
            <a:r>
              <a:rPr sz="4300" spc="-5" dirty="0">
                <a:latin typeface="Arial"/>
                <a:cs typeface="Arial"/>
              </a:rPr>
              <a:t>  </a:t>
            </a: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2355092" y="4468788"/>
            <a:ext cx="1180406" cy="118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60857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2523038" y="1642312"/>
            <a:ext cx="9265688" cy="359087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err="1" smtClean="0"/>
              <a:t>Valmor</a:t>
            </a:r>
            <a:r>
              <a:rPr lang="pt-BR" sz="2400" dirty="0" smtClean="0"/>
              <a:t> </a:t>
            </a:r>
            <a:r>
              <a:rPr lang="pt-BR" sz="2400" dirty="0" err="1" smtClean="0"/>
              <a:t>Slomski</a:t>
            </a:r>
            <a:r>
              <a:rPr lang="pt-BR" sz="2400" dirty="0" smtClean="0"/>
              <a:t> da USP destaca alguns: 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</a:pPr>
            <a:endParaRPr lang="pt-BR" sz="2400" dirty="0" smtClean="0"/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smtClean="0"/>
              <a:t>CFC </a:t>
            </a:r>
            <a:r>
              <a:rPr lang="pt-BR" sz="2400" dirty="0" smtClean="0"/>
              <a:t>revogue as NBCT 16.1 a 16.10 e coloque em vigência as Normas Internacionais NBC TSP 1 a 31 e faça com que todos, inclusive a União às adotem</a:t>
            </a:r>
            <a:r>
              <a:rPr lang="pt-BR" sz="2400" dirty="0" smtClean="0"/>
              <a:t>; </a:t>
            </a:r>
            <a:r>
              <a:rPr lang="pt-BR" sz="2400" b="1" dirty="0" smtClean="0"/>
              <a:t>(revogadas: 16.1 até 16.5)</a:t>
            </a:r>
            <a:endParaRPr lang="pt-BR" sz="2400" b="1" dirty="0" smtClean="0"/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err="1" smtClean="0"/>
              <a:t>TCEs</a:t>
            </a:r>
            <a:r>
              <a:rPr lang="pt-BR" sz="2400" dirty="0" smtClean="0"/>
              <a:t> façam respeitar o princípio constitucional da autonomia político-administrativa (Art. 18 da CC);</a:t>
            </a:r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smtClean="0"/>
              <a:t>A União (STN) </a:t>
            </a:r>
            <a:r>
              <a:rPr lang="pt-BR" sz="2400" b="1" dirty="0" smtClean="0"/>
              <a:t>não tem autoridade </a:t>
            </a:r>
            <a:r>
              <a:rPr lang="pt-BR" sz="2400" dirty="0" smtClean="0"/>
              <a:t>para fazer com que Estados, DF e Municípios alterem seus sistemas administrativos, criando despesas, para que ela tenha informações estatísticas</a:t>
            </a:r>
            <a:r>
              <a:rPr lang="pt-BR" sz="2400" dirty="0" smtClean="0"/>
              <a:t>.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bject 12"/>
          <p:cNvSpPr txBox="1">
            <a:spLocks/>
          </p:cNvSpPr>
          <p:nvPr/>
        </p:nvSpPr>
        <p:spPr>
          <a:xfrm>
            <a:off x="8473296" y="5777465"/>
            <a:ext cx="230255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Valmir </a:t>
            </a:r>
            <a:r>
              <a:rPr lang="pt-BR" b="1" dirty="0" err="1" smtClean="0"/>
              <a:t>Slomski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179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2523038" y="1642312"/>
            <a:ext cx="9265688" cy="2803079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/>
              <a:t>Implantação de Planos de Contas pela União, Estados, DF e Municípios que possibilitem ao atendimento do Padrão Internacional e que viabilizem a construção de informações por segmento – de serviço e/ou geográfico</a:t>
            </a:r>
            <a:r>
              <a:rPr lang="pt-BR" sz="2000" dirty="0" smtClean="0"/>
              <a:t>; (</a:t>
            </a:r>
            <a:r>
              <a:rPr lang="pt-BR" sz="2000" b="1" dirty="0" smtClean="0"/>
              <a:t>ainda é uma desafio</a:t>
            </a:r>
            <a:r>
              <a:rPr lang="pt-BR" sz="2000" dirty="0" smtClean="0"/>
              <a:t>)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</a:pPr>
            <a:endParaRPr lang="pt-BR" sz="2200" dirty="0" smtClean="0"/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200" dirty="0" smtClean="0"/>
              <a:t>Implementação </a:t>
            </a:r>
            <a:r>
              <a:rPr lang="pt-BR" sz="2200" dirty="0"/>
              <a:t>de Subsistemas de Informação de </a:t>
            </a:r>
            <a:r>
              <a:rPr lang="pt-BR" sz="2200" dirty="0" smtClean="0"/>
              <a:t>Custos</a:t>
            </a:r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200" dirty="0" smtClean="0"/>
              <a:t>Criação </a:t>
            </a:r>
            <a:r>
              <a:rPr lang="pt-BR" sz="2200" dirty="0"/>
              <a:t>de Cadastro Geral de Cidadãos para a construção de políticas públicas de modo </a:t>
            </a:r>
            <a:r>
              <a:rPr lang="pt-BR" sz="2200" dirty="0" err="1"/>
              <a:t>geo-referenciado</a:t>
            </a:r>
            <a:r>
              <a:rPr lang="pt-BR" sz="2200" dirty="0"/>
              <a:t> e, assim, que se possa calcular os custos dos objetos de custeio prestados pelas políticas públicas estabelecidas;</a:t>
            </a:r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200" dirty="0"/>
              <a:t>Evidenciação do Resultado Econômico das entidades públicas</a:t>
            </a:r>
            <a:r>
              <a:rPr lang="pt-BR" sz="2200" dirty="0" smtClean="0"/>
              <a:t>.</a:t>
            </a:r>
            <a:endParaRPr kumimoji="0" lang="pt-B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pt-B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object 12"/>
          <p:cNvSpPr txBox="1">
            <a:spLocks/>
          </p:cNvSpPr>
          <p:nvPr/>
        </p:nvSpPr>
        <p:spPr>
          <a:xfrm>
            <a:off x="8473296" y="5777465"/>
            <a:ext cx="230255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Valmir </a:t>
            </a:r>
            <a:r>
              <a:rPr lang="pt-BR" b="1" dirty="0" err="1" smtClean="0"/>
              <a:t>Slomski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26515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2523038" y="1642312"/>
            <a:ext cx="9265688" cy="359087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Conceituar Receita Por Competência</a:t>
            </a:r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endParaRPr lang="pt-BR" sz="2400" dirty="0"/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Reconhecimento do Crédito Tributário por Competência de Exercício;</a:t>
            </a:r>
          </a:p>
          <a:p>
            <a:pPr marL="1188720" lvl="2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Reconhecimento de Ativo.</a:t>
            </a:r>
          </a:p>
          <a:p>
            <a:pPr marL="1188720" lvl="2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endParaRPr lang="pt-BR" sz="2400" dirty="0"/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Receita Econômica gerada pela prestação do serviço</a:t>
            </a:r>
          </a:p>
          <a:p>
            <a:pPr marL="1188720" lvl="2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Receita Por Competência, que se confronta com custos e despesas e apresenta o resultado = Lucro ou Prejuízo Econômico</a:t>
            </a:r>
            <a:r>
              <a:rPr lang="pt-BR" sz="2400" dirty="0" smtClean="0"/>
              <a:t>;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object 12"/>
          <p:cNvSpPr txBox="1">
            <a:spLocks/>
          </p:cNvSpPr>
          <p:nvPr/>
        </p:nvSpPr>
        <p:spPr>
          <a:xfrm>
            <a:off x="8473296" y="5777465"/>
            <a:ext cx="230255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Valmir </a:t>
            </a:r>
            <a:r>
              <a:rPr lang="pt-BR" b="1" dirty="0" err="1" smtClean="0"/>
              <a:t>Slomski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5910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230255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Valmir </a:t>
            </a:r>
            <a:r>
              <a:rPr lang="pt-BR" b="1" dirty="0" err="1" smtClean="0"/>
              <a:t>Slomski</a:t>
            </a:r>
            <a:endParaRPr lang="pt-BR" b="1" dirty="0"/>
          </a:p>
        </p:txBody>
      </p: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2523038" y="1642312"/>
            <a:ext cx="9265688" cy="290155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/>
              <a:t>Eliminar o registro de </a:t>
            </a:r>
            <a:r>
              <a:rPr lang="pt-BR" sz="2000" b="1" dirty="0"/>
              <a:t>Restos a Pagar Não Processados</a:t>
            </a:r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 smtClean="0"/>
              <a:t>A </a:t>
            </a:r>
            <a:r>
              <a:rPr lang="pt-BR" sz="2000" dirty="0"/>
              <a:t>emissão da NE deve pressupor a existência de recursos financeiros (liberação da cota financeira);</a:t>
            </a:r>
          </a:p>
          <a:p>
            <a:pPr marL="731520" lvl="1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 smtClean="0"/>
              <a:t>Assim</a:t>
            </a:r>
            <a:r>
              <a:rPr lang="pt-BR" sz="2000" dirty="0"/>
              <a:t>, em 31/12, as </a:t>
            </a:r>
            <a:r>
              <a:rPr lang="pt-BR" sz="2000" b="1" dirty="0"/>
              <a:t>Notas de Empenho, </a:t>
            </a:r>
            <a:r>
              <a:rPr lang="pt-BR" sz="2000" dirty="0"/>
              <a:t>das despesas empenhadas e não liquidadas, </a:t>
            </a:r>
            <a:r>
              <a:rPr lang="pt-BR" sz="2000" dirty="0">
                <a:solidFill>
                  <a:srgbClr val="FF0000"/>
                </a:solidFill>
              </a:rPr>
              <a:t>devem ser anuladas para </a:t>
            </a:r>
            <a:r>
              <a:rPr lang="pt-BR" sz="2000" dirty="0" err="1">
                <a:solidFill>
                  <a:srgbClr val="FF0000"/>
                </a:solidFill>
              </a:rPr>
              <a:t>reempenho</a:t>
            </a:r>
            <a:r>
              <a:rPr lang="pt-BR" sz="2000" dirty="0">
                <a:solidFill>
                  <a:srgbClr val="FF0000"/>
                </a:solidFill>
              </a:rPr>
              <a:t> em dotação específica </a:t>
            </a:r>
            <a:r>
              <a:rPr lang="pt-BR" sz="2000" dirty="0"/>
              <a:t>em cada Secretaria/órgão com recursos gerados pelo Superávit Financeiro apurado no Exercício Anterior, pela anulação daquelas Notas de Empenho e, não do processo de compras, </a:t>
            </a:r>
            <a:r>
              <a:rPr lang="pt-BR" sz="2000" dirty="0">
                <a:solidFill>
                  <a:srgbClr val="FF0000"/>
                </a:solidFill>
              </a:rPr>
              <a:t>sem prejuízo aos fornecedores</a:t>
            </a:r>
            <a:r>
              <a:rPr lang="pt-BR" sz="2000" dirty="0"/>
              <a:t>.</a:t>
            </a:r>
          </a:p>
          <a:p>
            <a:pPr marL="1188720" lvl="2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 smtClean="0"/>
              <a:t>Desse </a:t>
            </a:r>
            <a:r>
              <a:rPr lang="pt-BR" sz="2000" dirty="0"/>
              <a:t>modo, serão atendidos:</a:t>
            </a:r>
          </a:p>
          <a:p>
            <a:pPr marL="1645920" lvl="3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/>
              <a:t>A despesa por competência;</a:t>
            </a:r>
          </a:p>
          <a:p>
            <a:pPr marL="1645920" lvl="3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000" dirty="0"/>
              <a:t>A característica de passivo para o registro de obrigação no Balanço Patrimonial da entidade</a:t>
            </a:r>
            <a:r>
              <a:rPr lang="pt-BR" sz="2000" dirty="0" smtClean="0"/>
              <a:t>.</a:t>
            </a:r>
            <a:endParaRPr kumimoji="0" lang="pt-B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239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r>
              <a:rPr lang="pt-BR" sz="4300" spc="-5" dirty="0" smtClean="0">
                <a:latin typeface="Arial"/>
                <a:cs typeface="Arial"/>
              </a:rPr>
              <a:t> - Sistemas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230255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Lucy Freitas</a:t>
            </a:r>
            <a:endParaRPr lang="pt-BR" b="1" dirty="0"/>
          </a:p>
        </p:txBody>
      </p:sp>
      <p:grpSp>
        <p:nvGrpSpPr>
          <p:cNvPr id="7" name="Grupo 6"/>
          <p:cNvGrpSpPr/>
          <p:nvPr/>
        </p:nvGrpSpPr>
        <p:grpSpPr>
          <a:xfrm>
            <a:off x="1052828" y="3663707"/>
            <a:ext cx="1977743" cy="1405077"/>
            <a:chOff x="-36446" y="3558"/>
            <a:chExt cx="2750490" cy="3638496"/>
          </a:xfrm>
        </p:grpSpPr>
        <p:sp>
          <p:nvSpPr>
            <p:cNvPr id="8" name="Divisa 7"/>
            <p:cNvSpPr/>
            <p:nvPr/>
          </p:nvSpPr>
          <p:spPr>
            <a:xfrm rot="5400000">
              <a:off x="-509327" y="476439"/>
              <a:ext cx="3638496" cy="2692734"/>
            </a:xfrm>
            <a:prstGeom prst="chevron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Divisa 4"/>
            <p:cNvSpPr/>
            <p:nvPr/>
          </p:nvSpPr>
          <p:spPr>
            <a:xfrm>
              <a:off x="21311" y="1820145"/>
              <a:ext cx="2692733" cy="9457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 smtClean="0">
                  <a:solidFill>
                    <a:srgbClr val="0000FF"/>
                  </a:solidFill>
                </a:rPr>
                <a:t>Pequenos e Médios  Municípios</a:t>
              </a:r>
              <a:endParaRPr lang="pt-BR" kern="12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3143115" y="3647077"/>
            <a:ext cx="8870697" cy="1789814"/>
            <a:chOff x="2583394" y="3559"/>
            <a:chExt cx="9353898" cy="2366266"/>
          </a:xfrm>
        </p:grpSpPr>
        <p:sp>
          <p:nvSpPr>
            <p:cNvPr id="14" name="Arredondar Retângulo no Mesmo Canto Lateral 13"/>
            <p:cNvSpPr/>
            <p:nvPr/>
          </p:nvSpPr>
          <p:spPr>
            <a:xfrm rot="5400000">
              <a:off x="6077210" y="-3490257"/>
              <a:ext cx="2366266" cy="9353898"/>
            </a:xfrm>
            <a:prstGeom prst="round2Same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Arredondar Retângulo no Mesmo Canto Lateral 6"/>
            <p:cNvSpPr/>
            <p:nvPr/>
          </p:nvSpPr>
          <p:spPr>
            <a:xfrm>
              <a:off x="2583394" y="119071"/>
              <a:ext cx="9238386" cy="2135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171450" lvl="1" indent="-17145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1800" b="1" kern="1200" dirty="0" smtClean="0"/>
                <a:t> </a:t>
              </a:r>
              <a:r>
                <a:rPr lang="pt-BR" b="1" dirty="0"/>
                <a:t>Locação de Sistemas  ( Contratação , Especificação, Consultoria , Rotatividade , </a:t>
              </a:r>
              <a:r>
                <a:rPr lang="pt-BR" b="1" dirty="0" smtClean="0"/>
                <a:t>Integração, Custos);</a:t>
              </a:r>
              <a:endParaRPr lang="pt-BR" b="1" dirty="0"/>
            </a:p>
            <a:p>
              <a:pPr marL="171450" lvl="1" indent="-17145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b="1" dirty="0" smtClean="0"/>
                <a:t> </a:t>
              </a:r>
              <a:r>
                <a:rPr lang="pt-BR" b="1" dirty="0"/>
                <a:t>Inexistência de sistemas aderentes ao  novo modelo </a:t>
              </a:r>
              <a:r>
                <a:rPr lang="pt-BR" b="1" dirty="0" smtClean="0"/>
                <a:t> ( Mercado ainda não se adequou); </a:t>
              </a:r>
            </a:p>
            <a:p>
              <a:pPr marL="171450" lvl="1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r>
                <a:rPr lang="pt-BR" b="1" dirty="0" smtClean="0"/>
                <a:t> </a:t>
              </a:r>
              <a:r>
                <a:rPr lang="pt-BR" b="1" dirty="0"/>
                <a:t>Necessidade de procedimentos manuais  para alimentação de informações;</a:t>
              </a:r>
            </a:p>
            <a:p>
              <a:pPr marL="171450" lvl="1" indent="-17145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b="1" dirty="0" smtClean="0"/>
                <a:t> Recursos </a:t>
              </a:r>
              <a:r>
                <a:rPr lang="pt-BR" b="1" dirty="0"/>
                <a:t>Humanos  ( </a:t>
              </a:r>
              <a:r>
                <a:rPr lang="pt-BR" b="1" dirty="0" smtClean="0"/>
                <a:t>Contadores  e Analistas )</a:t>
              </a:r>
              <a:endParaRPr lang="pt-BR" b="1" dirty="0"/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1011298" y="1679027"/>
            <a:ext cx="1977743" cy="1405077"/>
            <a:chOff x="-36446" y="3558"/>
            <a:chExt cx="2750490" cy="3638496"/>
          </a:xfrm>
        </p:grpSpPr>
        <p:sp>
          <p:nvSpPr>
            <p:cNvPr id="21" name="Divisa 20"/>
            <p:cNvSpPr/>
            <p:nvPr/>
          </p:nvSpPr>
          <p:spPr>
            <a:xfrm rot="5400000">
              <a:off x="-509327" y="476439"/>
              <a:ext cx="3638496" cy="2692734"/>
            </a:xfrm>
            <a:prstGeom prst="chevron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Divisa 4"/>
            <p:cNvSpPr/>
            <p:nvPr/>
          </p:nvSpPr>
          <p:spPr>
            <a:xfrm>
              <a:off x="21311" y="986066"/>
              <a:ext cx="2692733" cy="9457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400" b="1" dirty="0" smtClean="0">
                <a:solidFill>
                  <a:srgbClr val="0000FF"/>
                </a:solidFill>
              </a:endParaRPr>
            </a:p>
            <a:p>
              <a:pPr lvl="0" algn="ctr" defTabSz="1066800" rtl="0">
                <a:spcBef>
                  <a:spcPct val="0"/>
                </a:spcBef>
                <a:spcAft>
                  <a:spcPct val="35000"/>
                </a:spcAft>
              </a:pPr>
              <a:r>
                <a:rPr lang="pt-BR" b="1" dirty="0" smtClean="0">
                  <a:solidFill>
                    <a:srgbClr val="0000FF"/>
                  </a:solidFill>
                </a:rPr>
                <a:t>Grandes</a:t>
              </a:r>
              <a:r>
                <a:rPr lang="pt-BR" sz="2400" b="1" dirty="0" smtClean="0">
                  <a:solidFill>
                    <a:srgbClr val="0000FF"/>
                  </a:solidFill>
                </a:rPr>
                <a:t> </a:t>
              </a:r>
            </a:p>
            <a:p>
              <a:pPr lvl="0" algn="ctr" defTabSz="1066800" rtl="0">
                <a:spcBef>
                  <a:spcPct val="0"/>
                </a:spcBef>
                <a:spcAft>
                  <a:spcPct val="35000"/>
                </a:spcAft>
              </a:pPr>
              <a:r>
                <a:rPr lang="pt-BR" b="1" kern="1200" dirty="0" smtClean="0">
                  <a:solidFill>
                    <a:srgbClr val="0000FF"/>
                  </a:solidFill>
                </a:rPr>
                <a:t>Municípios</a:t>
              </a:r>
              <a:endParaRPr lang="pt-BR" kern="12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Grupo 22"/>
          <p:cNvGrpSpPr/>
          <p:nvPr/>
        </p:nvGrpSpPr>
        <p:grpSpPr>
          <a:xfrm>
            <a:off x="3143114" y="1532562"/>
            <a:ext cx="8870697" cy="2027141"/>
            <a:chOff x="2583394" y="3559"/>
            <a:chExt cx="9353898" cy="2366266"/>
          </a:xfrm>
        </p:grpSpPr>
        <p:sp>
          <p:nvSpPr>
            <p:cNvPr id="24" name="Arredondar Retângulo no Mesmo Canto Lateral 23"/>
            <p:cNvSpPr/>
            <p:nvPr/>
          </p:nvSpPr>
          <p:spPr>
            <a:xfrm rot="5400000">
              <a:off x="6077210" y="-3490257"/>
              <a:ext cx="2366266" cy="9353898"/>
            </a:xfrm>
            <a:prstGeom prst="round2Same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Arredondar Retângulo no Mesmo Canto Lateral 6"/>
            <p:cNvSpPr/>
            <p:nvPr/>
          </p:nvSpPr>
          <p:spPr>
            <a:xfrm>
              <a:off x="2583394" y="212066"/>
              <a:ext cx="9238386" cy="19357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pt-BR" b="1" dirty="0"/>
                <a:t>Sistemas Obsoletos ;</a:t>
              </a:r>
            </a:p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pt-BR" b="1" dirty="0"/>
                <a:t>Falta de Integração entre os sistemas existentes ;</a:t>
              </a:r>
            </a:p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pt-BR" b="1" dirty="0"/>
                <a:t>Diversos sistemas em desenvolvimento de melhorias;</a:t>
              </a:r>
            </a:p>
            <a:p>
              <a:pPr marL="457200" lvl="0" indent="-285750" defTabSz="8001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§"/>
              </a:pPr>
              <a:r>
                <a:rPr lang="pt-BR" b="1" dirty="0"/>
                <a:t>Necessidade de Recursos Financeiros/Financiamento  para o desenvolvimento e adequação de sistemas </a:t>
              </a:r>
              <a:endParaRPr lang="pt-BR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7413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r>
              <a:rPr lang="pt-BR" sz="4300" spc="-5" dirty="0" smtClean="0">
                <a:latin typeface="Arial"/>
                <a:cs typeface="Arial"/>
              </a:rPr>
              <a:t> - Sistemas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230255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Lucy Freitas</a:t>
            </a:r>
            <a:endParaRPr lang="pt-BR" b="1" dirty="0"/>
          </a:p>
        </p:txBody>
      </p:sp>
      <p:graphicFrame>
        <p:nvGraphicFramePr>
          <p:cNvPr id="19" name="Diagrama 18"/>
          <p:cNvGraphicFramePr/>
          <p:nvPr>
            <p:extLst>
              <p:ext uri="{D42A27DB-BD31-4B8C-83A1-F6EECF244321}">
                <p14:modId xmlns:p14="http://schemas.microsoft.com/office/powerpoint/2010/main" val="1002664924"/>
              </p:ext>
            </p:extLst>
          </p:nvPr>
        </p:nvGraphicFramePr>
        <p:xfrm>
          <a:off x="1462116" y="1560930"/>
          <a:ext cx="8455607" cy="409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Seta para a esquerda 25"/>
          <p:cNvSpPr/>
          <p:nvPr/>
        </p:nvSpPr>
        <p:spPr>
          <a:xfrm>
            <a:off x="9917724" y="1684985"/>
            <a:ext cx="2278960" cy="3657602"/>
          </a:xfrm>
          <a:prstGeom prst="leftArrow">
            <a:avLst>
              <a:gd name="adj1" fmla="val 44417"/>
              <a:gd name="adj2" fmla="val 47260"/>
            </a:avLst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pt-BR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DA NCASP IMPACTA:</a:t>
            </a:r>
            <a:endParaRPr lang="pt-BR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7213" lvl="1" indent="-21431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PESSOAS </a:t>
            </a:r>
          </a:p>
          <a:p>
            <a:pPr marL="557213" lvl="1" indent="-21431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PROCESSOS</a:t>
            </a:r>
          </a:p>
          <a:p>
            <a:pPr marL="557213" lvl="1" indent="-21431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 </a:t>
            </a:r>
          </a:p>
        </p:txBody>
      </p:sp>
    </p:spTree>
    <p:extLst>
      <p:ext uri="{BB962C8B-B14F-4D97-AF65-F5344CB8AC3E}">
        <p14:creationId xmlns:p14="http://schemas.microsoft.com/office/powerpoint/2010/main" val="335007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D825F160-99F7-4388-A192-B255D821C1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graphicEl>
                                              <a:dgm id="{D825F160-99F7-4388-A192-B255D821C1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graphicEl>
                                              <a:dgm id="{D825F160-99F7-4388-A192-B255D821C1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B8759513-DB60-4CD4-BD2D-3CC3787DE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graphicEl>
                                              <a:dgm id="{B8759513-DB60-4CD4-BD2D-3CC3787DE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graphicEl>
                                              <a:dgm id="{B8759513-DB60-4CD4-BD2D-3CC3787DE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B073499C-C231-46E2-A5E3-AFEEEB995C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graphicEl>
                                              <a:dgm id="{B073499C-C231-46E2-A5E3-AFEEEB995C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graphicEl>
                                              <a:dgm id="{B073499C-C231-46E2-A5E3-AFEEEB995C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7DACCCFE-A167-447E-A106-657102722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graphicEl>
                                              <a:dgm id="{7DACCCFE-A167-447E-A106-657102722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graphicEl>
                                              <a:dgm id="{7DACCCFE-A167-447E-A106-657102722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54D782CD-BEB2-421B-959B-AD4959A3CF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graphicEl>
                                              <a:dgm id="{54D782CD-BEB2-421B-959B-AD4959A3CF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graphicEl>
                                              <a:dgm id="{54D782CD-BEB2-421B-959B-AD4959A3CF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0056DE2B-35FF-405B-A7D8-244C7BCC35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graphicEl>
                                              <a:dgm id="{0056DE2B-35FF-405B-A7D8-244C7BCC35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graphicEl>
                                              <a:dgm id="{0056DE2B-35FF-405B-A7D8-244C7BCC35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8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Sub>
          <a:bldDgm bld="one"/>
        </p:bldSub>
      </p:bldGraphic>
      <p:bldP spid="26" grpId="0" build="p" bldLvl="2" animBg="1"/>
      <p:bldP spid="26" grpI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/>
          <p:nvPr/>
        </p:nvSpPr>
        <p:spPr>
          <a:xfrm>
            <a:off x="3608128" y="271919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268940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35104"/>
            <a:ext cx="5733415" cy="141609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r>
              <a:rPr lang="pt-BR" sz="4300" spc="-5" dirty="0" smtClean="0">
                <a:latin typeface="Arial"/>
                <a:cs typeface="Arial"/>
              </a:rPr>
              <a:t> - Sistemas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230255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Paulo Feijó</a:t>
            </a:r>
            <a:endParaRPr lang="pt-BR" b="1" dirty="0"/>
          </a:p>
        </p:txBody>
      </p:sp>
      <p:sp>
        <p:nvSpPr>
          <p:cNvPr id="82" name="object 61"/>
          <p:cNvSpPr txBox="1"/>
          <p:nvPr/>
        </p:nvSpPr>
        <p:spPr>
          <a:xfrm rot="5400000">
            <a:off x="9345256" y="2714779"/>
            <a:ext cx="526351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Integridade x </a:t>
            </a:r>
            <a:r>
              <a:rPr sz="2000" b="1" spc="-5" dirty="0">
                <a:latin typeface="Times New Roman"/>
                <a:cs typeface="Times New Roman"/>
              </a:rPr>
              <a:t>Controles: </a:t>
            </a:r>
            <a:r>
              <a:rPr sz="2000" b="1" dirty="0">
                <a:latin typeface="Times New Roman"/>
                <a:cs typeface="Times New Roman"/>
              </a:rPr>
              <a:t>Analíticos ou</a:t>
            </a:r>
            <a:r>
              <a:rPr sz="2000" b="1" spc="-20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Sintéticos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83" name="Grupo 82"/>
          <p:cNvGrpSpPr/>
          <p:nvPr/>
        </p:nvGrpSpPr>
        <p:grpSpPr>
          <a:xfrm>
            <a:off x="2928879" y="1417055"/>
            <a:ext cx="8243059" cy="4526806"/>
            <a:chOff x="103909" y="919505"/>
            <a:chExt cx="8870710" cy="5015780"/>
          </a:xfrm>
        </p:grpSpPr>
        <p:sp>
          <p:nvSpPr>
            <p:cNvPr id="84" name="object 3"/>
            <p:cNvSpPr/>
            <p:nvPr/>
          </p:nvSpPr>
          <p:spPr>
            <a:xfrm>
              <a:off x="3441471" y="4289366"/>
              <a:ext cx="2647607" cy="16459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4"/>
            <p:cNvSpPr/>
            <p:nvPr/>
          </p:nvSpPr>
          <p:spPr>
            <a:xfrm>
              <a:off x="3852951" y="4900350"/>
              <a:ext cx="1820481" cy="43641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5"/>
            <p:cNvSpPr/>
            <p:nvPr/>
          </p:nvSpPr>
          <p:spPr>
            <a:xfrm>
              <a:off x="3486658" y="4312729"/>
              <a:ext cx="2555938" cy="155375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6"/>
            <p:cNvSpPr txBox="1"/>
            <p:nvPr/>
          </p:nvSpPr>
          <p:spPr>
            <a:xfrm>
              <a:off x="3915462" y="4924501"/>
              <a:ext cx="1879077" cy="306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rgbClr val="FF0000"/>
                  </a:solidFill>
                  <a:latin typeface="Arial"/>
                  <a:cs typeface="Arial"/>
                </a:rPr>
                <a:t>Contabilidade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88" name="object 7"/>
            <p:cNvSpPr/>
            <p:nvPr/>
          </p:nvSpPr>
          <p:spPr>
            <a:xfrm>
              <a:off x="2148839" y="4908668"/>
              <a:ext cx="1251065" cy="54448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"/>
            <p:cNvSpPr/>
            <p:nvPr/>
          </p:nvSpPr>
          <p:spPr>
            <a:xfrm>
              <a:off x="2195728" y="4930381"/>
              <a:ext cx="1160284" cy="45331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"/>
            <p:cNvSpPr/>
            <p:nvPr/>
          </p:nvSpPr>
          <p:spPr>
            <a:xfrm>
              <a:off x="103909" y="4621875"/>
              <a:ext cx="1874520" cy="98090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10"/>
            <p:cNvSpPr/>
            <p:nvPr/>
          </p:nvSpPr>
          <p:spPr>
            <a:xfrm>
              <a:off x="307571" y="4900350"/>
              <a:ext cx="1463040" cy="43641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11"/>
            <p:cNvSpPr/>
            <p:nvPr/>
          </p:nvSpPr>
          <p:spPr>
            <a:xfrm>
              <a:off x="149066" y="4644237"/>
              <a:ext cx="1781689" cy="89073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12"/>
            <p:cNvSpPr txBox="1"/>
            <p:nvPr/>
          </p:nvSpPr>
          <p:spPr>
            <a:xfrm>
              <a:off x="367106" y="4924500"/>
              <a:ext cx="1352550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latin typeface="Arial"/>
                  <a:cs typeface="Arial"/>
                </a:rPr>
                <a:t>Patrimônio</a:t>
              </a:r>
              <a:endParaRPr>
                <a:latin typeface="Arial"/>
                <a:cs typeface="Arial"/>
              </a:endParaRPr>
            </a:p>
          </p:txBody>
        </p:sp>
        <p:sp>
          <p:nvSpPr>
            <p:cNvPr id="94" name="object 13"/>
            <p:cNvSpPr/>
            <p:nvPr/>
          </p:nvSpPr>
          <p:spPr>
            <a:xfrm>
              <a:off x="2144687" y="3990108"/>
              <a:ext cx="1276007" cy="81049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14"/>
            <p:cNvSpPr/>
            <p:nvPr/>
          </p:nvSpPr>
          <p:spPr>
            <a:xfrm>
              <a:off x="2190635" y="4014177"/>
              <a:ext cx="1183093" cy="71681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15"/>
            <p:cNvSpPr/>
            <p:nvPr/>
          </p:nvSpPr>
          <p:spPr>
            <a:xfrm>
              <a:off x="477982" y="3196242"/>
              <a:ext cx="1691639" cy="98090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16"/>
            <p:cNvSpPr/>
            <p:nvPr/>
          </p:nvSpPr>
          <p:spPr>
            <a:xfrm>
              <a:off x="631767" y="3337558"/>
              <a:ext cx="1384071" cy="70242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17"/>
            <p:cNvSpPr/>
            <p:nvPr/>
          </p:nvSpPr>
          <p:spPr>
            <a:xfrm>
              <a:off x="523143" y="3218840"/>
              <a:ext cx="1600588" cy="89073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18"/>
            <p:cNvSpPr txBox="1"/>
            <p:nvPr/>
          </p:nvSpPr>
          <p:spPr>
            <a:xfrm>
              <a:off x="692863" y="3402596"/>
              <a:ext cx="1268095" cy="5967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32080" marR="5080" indent="-120014">
                <a:lnSpc>
                  <a:spcPts val="2100"/>
                </a:lnSpc>
              </a:pPr>
              <a:r>
                <a:rPr b="1" dirty="0">
                  <a:latin typeface="Arial"/>
                  <a:cs typeface="Arial"/>
                </a:rPr>
                <a:t>Créditos</a:t>
              </a:r>
              <a:r>
                <a:rPr b="1" spc="-100" dirty="0">
                  <a:latin typeface="Arial"/>
                  <a:cs typeface="Arial"/>
                </a:rPr>
                <a:t> </a:t>
              </a:r>
              <a:r>
                <a:rPr b="1" dirty="0">
                  <a:latin typeface="Arial"/>
                  <a:cs typeface="Arial"/>
                </a:rPr>
                <a:t>a  Receber</a:t>
              </a:r>
              <a:endParaRPr>
                <a:latin typeface="Arial"/>
                <a:cs typeface="Arial"/>
              </a:endParaRPr>
            </a:p>
          </p:txBody>
        </p:sp>
        <p:sp>
          <p:nvSpPr>
            <p:cNvPr id="100" name="object 19"/>
            <p:cNvSpPr/>
            <p:nvPr/>
          </p:nvSpPr>
          <p:spPr>
            <a:xfrm>
              <a:off x="2485504" y="2988430"/>
              <a:ext cx="1363294" cy="115131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20"/>
            <p:cNvSpPr/>
            <p:nvPr/>
          </p:nvSpPr>
          <p:spPr>
            <a:xfrm>
              <a:off x="2529916" y="3010890"/>
              <a:ext cx="1273467" cy="105897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21"/>
            <p:cNvSpPr/>
            <p:nvPr/>
          </p:nvSpPr>
          <p:spPr>
            <a:xfrm>
              <a:off x="565265" y="2098961"/>
              <a:ext cx="1783080" cy="98090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22"/>
            <p:cNvSpPr/>
            <p:nvPr/>
          </p:nvSpPr>
          <p:spPr>
            <a:xfrm>
              <a:off x="897774" y="2381600"/>
              <a:ext cx="1105592" cy="43226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23"/>
            <p:cNvSpPr/>
            <p:nvPr/>
          </p:nvSpPr>
          <p:spPr>
            <a:xfrm>
              <a:off x="611567" y="2122093"/>
              <a:ext cx="1689494" cy="890739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24"/>
            <p:cNvSpPr txBox="1"/>
            <p:nvPr/>
          </p:nvSpPr>
          <p:spPr>
            <a:xfrm>
              <a:off x="966693" y="2402357"/>
              <a:ext cx="986155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latin typeface="Arial"/>
                  <a:cs typeface="Arial"/>
                </a:rPr>
                <a:t>Pessoal</a:t>
              </a:r>
              <a:endParaRPr>
                <a:latin typeface="Arial"/>
                <a:cs typeface="Arial"/>
              </a:endParaRPr>
            </a:p>
          </p:txBody>
        </p:sp>
        <p:sp>
          <p:nvSpPr>
            <p:cNvPr id="106" name="object 25"/>
            <p:cNvSpPr/>
            <p:nvPr/>
          </p:nvSpPr>
          <p:spPr>
            <a:xfrm>
              <a:off x="3512121" y="2410688"/>
              <a:ext cx="972588" cy="144226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26"/>
            <p:cNvSpPr/>
            <p:nvPr/>
          </p:nvSpPr>
          <p:spPr>
            <a:xfrm>
              <a:off x="3557066" y="2431516"/>
              <a:ext cx="883462" cy="1350835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27"/>
            <p:cNvSpPr/>
            <p:nvPr/>
          </p:nvSpPr>
          <p:spPr>
            <a:xfrm>
              <a:off x="2148839" y="1163784"/>
              <a:ext cx="1658391" cy="98090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28"/>
            <p:cNvSpPr/>
            <p:nvPr/>
          </p:nvSpPr>
          <p:spPr>
            <a:xfrm>
              <a:off x="2352497" y="1442255"/>
              <a:ext cx="1246908" cy="436417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29"/>
            <p:cNvSpPr/>
            <p:nvPr/>
          </p:nvSpPr>
          <p:spPr>
            <a:xfrm>
              <a:off x="2195741" y="1185964"/>
              <a:ext cx="1566926" cy="890739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30"/>
            <p:cNvSpPr txBox="1"/>
            <p:nvPr/>
          </p:nvSpPr>
          <p:spPr>
            <a:xfrm>
              <a:off x="2419198" y="1466240"/>
              <a:ext cx="1126490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latin typeface="Arial"/>
                  <a:cs typeface="Arial"/>
                </a:rPr>
                <a:t>Compras</a:t>
              </a:r>
              <a:endParaRPr>
                <a:latin typeface="Arial"/>
                <a:cs typeface="Arial"/>
              </a:endParaRPr>
            </a:p>
          </p:txBody>
        </p:sp>
        <p:sp>
          <p:nvSpPr>
            <p:cNvPr id="112" name="object 31"/>
            <p:cNvSpPr/>
            <p:nvPr/>
          </p:nvSpPr>
          <p:spPr>
            <a:xfrm>
              <a:off x="4493031" y="2394064"/>
              <a:ext cx="544483" cy="1492135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32"/>
            <p:cNvSpPr/>
            <p:nvPr/>
          </p:nvSpPr>
          <p:spPr>
            <a:xfrm>
              <a:off x="4537964" y="2418803"/>
              <a:ext cx="453326" cy="1397927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34"/>
            <p:cNvSpPr/>
            <p:nvPr/>
          </p:nvSpPr>
          <p:spPr>
            <a:xfrm>
              <a:off x="4015041" y="1176253"/>
              <a:ext cx="1487982" cy="436417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35"/>
            <p:cNvSpPr/>
            <p:nvPr/>
          </p:nvSpPr>
          <p:spPr>
            <a:xfrm>
              <a:off x="3998112" y="919505"/>
              <a:ext cx="1533029" cy="890739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36"/>
            <p:cNvSpPr txBox="1"/>
            <p:nvPr/>
          </p:nvSpPr>
          <p:spPr>
            <a:xfrm>
              <a:off x="4084630" y="1199781"/>
              <a:ext cx="1366520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rgbClr val="FF0000"/>
                  </a:solidFill>
                  <a:latin typeface="Arial"/>
                  <a:cs typeface="Arial"/>
                </a:rPr>
                <a:t>Orçamento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117" name="object 37"/>
            <p:cNvSpPr/>
            <p:nvPr/>
          </p:nvSpPr>
          <p:spPr>
            <a:xfrm>
              <a:off x="5045824" y="2481351"/>
              <a:ext cx="993371" cy="1438097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38"/>
            <p:cNvSpPr/>
            <p:nvPr/>
          </p:nvSpPr>
          <p:spPr>
            <a:xfrm>
              <a:off x="5091468" y="2504147"/>
              <a:ext cx="903351" cy="1346403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39"/>
            <p:cNvSpPr/>
            <p:nvPr/>
          </p:nvSpPr>
          <p:spPr>
            <a:xfrm>
              <a:off x="5652655" y="1180409"/>
              <a:ext cx="1941017" cy="980902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40"/>
            <p:cNvSpPr/>
            <p:nvPr/>
          </p:nvSpPr>
          <p:spPr>
            <a:xfrm>
              <a:off x="5727471" y="1458879"/>
              <a:ext cx="1795551" cy="436417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41"/>
            <p:cNvSpPr/>
            <p:nvPr/>
          </p:nvSpPr>
          <p:spPr>
            <a:xfrm>
              <a:off x="5696749" y="1203045"/>
              <a:ext cx="1850618" cy="890739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42"/>
            <p:cNvSpPr txBox="1"/>
            <p:nvPr/>
          </p:nvSpPr>
          <p:spPr>
            <a:xfrm>
              <a:off x="5786782" y="1483321"/>
              <a:ext cx="1791307" cy="306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latin typeface="Arial"/>
                  <a:cs typeface="Arial"/>
                </a:rPr>
                <a:t>Planejamento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123" name="object 43"/>
            <p:cNvSpPr/>
            <p:nvPr/>
          </p:nvSpPr>
          <p:spPr>
            <a:xfrm>
              <a:off x="5536272" y="3059080"/>
              <a:ext cx="1280159" cy="1105592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44"/>
            <p:cNvSpPr/>
            <p:nvPr/>
          </p:nvSpPr>
          <p:spPr>
            <a:xfrm>
              <a:off x="5579960" y="3082404"/>
              <a:ext cx="1190574" cy="101528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45"/>
            <p:cNvSpPr/>
            <p:nvPr/>
          </p:nvSpPr>
          <p:spPr>
            <a:xfrm>
              <a:off x="6820586" y="2169622"/>
              <a:ext cx="2115591" cy="985057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46"/>
            <p:cNvSpPr/>
            <p:nvPr/>
          </p:nvSpPr>
          <p:spPr>
            <a:xfrm>
              <a:off x="6912026" y="2452250"/>
              <a:ext cx="1932711" cy="432262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47"/>
            <p:cNvSpPr/>
            <p:nvPr/>
          </p:nvSpPr>
          <p:spPr>
            <a:xfrm>
              <a:off x="6866343" y="2194077"/>
              <a:ext cx="2026132" cy="890739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48"/>
            <p:cNvSpPr txBox="1"/>
            <p:nvPr/>
          </p:nvSpPr>
          <p:spPr>
            <a:xfrm>
              <a:off x="6973325" y="2474354"/>
              <a:ext cx="1962851" cy="306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spc="-114" dirty="0">
                  <a:latin typeface="Arial"/>
                  <a:cs typeface="Arial"/>
                </a:rPr>
                <a:t>T</a:t>
              </a:r>
              <a:r>
                <a:rPr b="1" dirty="0">
                  <a:latin typeface="Arial"/>
                  <a:cs typeface="Arial"/>
                </a:rPr>
                <a:t>ransferências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129" name="object 49"/>
            <p:cNvSpPr/>
            <p:nvPr/>
          </p:nvSpPr>
          <p:spPr>
            <a:xfrm>
              <a:off x="6001791" y="3990112"/>
              <a:ext cx="1251065" cy="760614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50"/>
            <p:cNvSpPr/>
            <p:nvPr/>
          </p:nvSpPr>
          <p:spPr>
            <a:xfrm>
              <a:off x="6047587" y="4013530"/>
              <a:ext cx="1158455" cy="668019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51"/>
            <p:cNvSpPr/>
            <p:nvPr/>
          </p:nvSpPr>
          <p:spPr>
            <a:xfrm>
              <a:off x="7444041" y="3370803"/>
              <a:ext cx="1525384" cy="980902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52"/>
            <p:cNvSpPr/>
            <p:nvPr/>
          </p:nvSpPr>
          <p:spPr>
            <a:xfrm>
              <a:off x="7493927" y="3649289"/>
              <a:ext cx="1425638" cy="43226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53"/>
            <p:cNvSpPr/>
            <p:nvPr/>
          </p:nvSpPr>
          <p:spPr>
            <a:xfrm>
              <a:off x="7488732" y="3391560"/>
              <a:ext cx="1434185" cy="890739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54"/>
            <p:cNvSpPr txBox="1"/>
            <p:nvPr/>
          </p:nvSpPr>
          <p:spPr>
            <a:xfrm>
              <a:off x="7554103" y="3671836"/>
              <a:ext cx="1420516" cy="306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solidFill>
                    <a:srgbClr val="FF0000"/>
                  </a:solidFill>
                  <a:latin typeface="Arial"/>
                  <a:cs typeface="Arial"/>
                </a:rPr>
                <a:t>Financeiro</a:t>
              </a:r>
              <a:endParaRPr dirty="0">
                <a:latin typeface="Arial"/>
                <a:cs typeface="Arial"/>
              </a:endParaRPr>
            </a:p>
          </p:txBody>
        </p:sp>
        <p:sp>
          <p:nvSpPr>
            <p:cNvPr id="135" name="object 55"/>
            <p:cNvSpPr/>
            <p:nvPr/>
          </p:nvSpPr>
          <p:spPr>
            <a:xfrm>
              <a:off x="6296888" y="4904502"/>
              <a:ext cx="1080654" cy="544483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56"/>
            <p:cNvSpPr/>
            <p:nvPr/>
          </p:nvSpPr>
          <p:spPr>
            <a:xfrm>
              <a:off x="6343865" y="4925631"/>
              <a:ext cx="987475" cy="453326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57"/>
            <p:cNvSpPr/>
            <p:nvPr/>
          </p:nvSpPr>
          <p:spPr>
            <a:xfrm>
              <a:off x="7502232" y="4621875"/>
              <a:ext cx="1246908" cy="98090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58"/>
            <p:cNvSpPr/>
            <p:nvPr/>
          </p:nvSpPr>
          <p:spPr>
            <a:xfrm>
              <a:off x="7668488" y="4900350"/>
              <a:ext cx="914400" cy="436417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59"/>
            <p:cNvSpPr/>
            <p:nvPr/>
          </p:nvSpPr>
          <p:spPr>
            <a:xfrm>
              <a:off x="7547381" y="4644237"/>
              <a:ext cx="1155166" cy="890739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60"/>
            <p:cNvSpPr txBox="1"/>
            <p:nvPr/>
          </p:nvSpPr>
          <p:spPr>
            <a:xfrm>
              <a:off x="7734313" y="4924501"/>
              <a:ext cx="893723" cy="306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b="1" dirty="0">
                  <a:latin typeface="Arial"/>
                  <a:cs typeface="Arial"/>
                </a:rPr>
                <a:t>Dívida</a:t>
              </a:r>
              <a:endParaRPr dirty="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85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2700070" y="1675717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1675717"/>
            <a:ext cx="1176251" cy="1176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2700070" y="3076400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334310" y="3076400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/>
          <p:cNvSpPr/>
          <p:nvPr/>
        </p:nvSpPr>
        <p:spPr>
          <a:xfrm>
            <a:off x="2700070" y="4472945"/>
            <a:ext cx="6907872" cy="1180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4909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sz="4300" dirty="0">
              <a:latin typeface="Arial"/>
              <a:cs typeface="Arial"/>
            </a:endParaRPr>
          </a:p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>
                <a:latin typeface="Arial"/>
                <a:cs typeface="Arial"/>
              </a:rPr>
              <a:t>Desafios</a:t>
            </a:r>
            <a:r>
              <a:rPr sz="4300" spc="-5" dirty="0">
                <a:latin typeface="Arial"/>
                <a:cs typeface="Arial"/>
              </a:rPr>
              <a:t>  </a:t>
            </a:r>
            <a:r>
              <a:rPr sz="4300" spc="-5" dirty="0" err="1" smtClean="0">
                <a:latin typeface="Arial"/>
                <a:cs typeface="Arial"/>
              </a:rPr>
              <a:t>Oportunidades</a:t>
            </a:r>
            <a:r>
              <a:rPr sz="4300" spc="-5" dirty="0" smtClean="0">
                <a:latin typeface="Arial"/>
                <a:cs typeface="Arial"/>
              </a:rPr>
              <a:t>  </a:t>
            </a: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2355092" y="4468788"/>
            <a:ext cx="1180406" cy="118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30525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2700070" y="1675717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1675717"/>
            <a:ext cx="1176251" cy="1176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2700070" y="3076400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334310" y="3076400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/>
          <p:cNvSpPr/>
          <p:nvPr/>
        </p:nvSpPr>
        <p:spPr>
          <a:xfrm>
            <a:off x="2700070" y="4472945"/>
            <a:ext cx="6907872" cy="1180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4909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trike="sngStrike" spc="-5" dirty="0">
                <a:latin typeface="Arial"/>
                <a:cs typeface="Arial"/>
              </a:rPr>
              <a:t>Situação Atual</a:t>
            </a:r>
            <a:endParaRPr lang="pt-BR" sz="4300" strike="sngStrike" dirty="0">
              <a:latin typeface="Arial"/>
              <a:cs typeface="Arial"/>
            </a:endParaRPr>
          </a:p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trike="sngStrike" spc="-5" dirty="0" err="1" smtClean="0">
                <a:latin typeface="Arial"/>
                <a:cs typeface="Arial"/>
              </a:rPr>
              <a:t>Desafios</a:t>
            </a:r>
            <a:r>
              <a:rPr sz="4300" spc="-5" dirty="0" smtClean="0">
                <a:latin typeface="Arial"/>
                <a:cs typeface="Arial"/>
              </a:rPr>
              <a:t>  </a:t>
            </a:r>
            <a:r>
              <a:rPr sz="4300" spc="-5" dirty="0" err="1">
                <a:latin typeface="Arial"/>
                <a:cs typeface="Arial"/>
              </a:rPr>
              <a:t>Oportunidades</a:t>
            </a:r>
            <a:r>
              <a:rPr sz="4300" spc="-5" dirty="0">
                <a:latin typeface="Arial"/>
                <a:cs typeface="Arial"/>
              </a:rPr>
              <a:t>  </a:t>
            </a: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2355092" y="4468788"/>
            <a:ext cx="1180406" cy="118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00648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85254" y="1228942"/>
            <a:ext cx="3111144" cy="2736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0324" y="1518824"/>
            <a:ext cx="3258820" cy="7327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>
              <a:lnSpc>
                <a:spcPts val="2840"/>
              </a:lnSpc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Pessimista: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ts val="2840"/>
              </a:lnSpc>
            </a:pP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Este Copo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está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meio</a:t>
            </a:r>
            <a:r>
              <a:rPr sz="24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vazio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30324" y="2556741"/>
            <a:ext cx="3258820" cy="732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 dirty="0">
                <a:solidFill>
                  <a:srgbClr val="008000"/>
                </a:solidFill>
                <a:latin typeface="Times New Roman"/>
                <a:cs typeface="Times New Roman"/>
              </a:rPr>
              <a:t>Otimista</a:t>
            </a:r>
            <a:r>
              <a:rPr sz="2400" spc="-5" dirty="0">
                <a:solidFill>
                  <a:srgbClr val="008000"/>
                </a:solidFill>
                <a:latin typeface="Times New Roman"/>
                <a:cs typeface="Times New Roman"/>
              </a:rPr>
              <a:t>: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ts val="2840"/>
              </a:lnSpc>
            </a:pPr>
            <a:r>
              <a:rPr sz="2400" dirty="0">
                <a:solidFill>
                  <a:srgbClr val="008000"/>
                </a:solidFill>
                <a:latin typeface="Times New Roman"/>
                <a:cs typeface="Times New Roman"/>
              </a:rPr>
              <a:t>Este Copo </a:t>
            </a:r>
            <a:r>
              <a:rPr sz="2400" spc="-5" dirty="0">
                <a:solidFill>
                  <a:srgbClr val="008000"/>
                </a:solidFill>
                <a:latin typeface="Times New Roman"/>
                <a:cs typeface="Times New Roman"/>
              </a:rPr>
              <a:t>está </a:t>
            </a:r>
            <a:r>
              <a:rPr sz="2400" dirty="0">
                <a:solidFill>
                  <a:srgbClr val="008000"/>
                </a:solidFill>
                <a:latin typeface="Times New Roman"/>
                <a:cs typeface="Times New Roman"/>
              </a:rPr>
              <a:t>meio</a:t>
            </a:r>
            <a:r>
              <a:rPr sz="2400" spc="-8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8000"/>
                </a:solidFill>
                <a:latin typeface="Times New Roman"/>
                <a:cs typeface="Times New Roman"/>
              </a:rPr>
              <a:t>cheio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38696" y="4118886"/>
            <a:ext cx="8740140" cy="1269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marR="1293495" indent="-88900">
              <a:lnSpc>
                <a:spcPts val="3300"/>
              </a:lnSpc>
            </a:pPr>
            <a:r>
              <a:rPr sz="2800" dirty="0" smtClean="0">
                <a:latin typeface="Times New Roman"/>
                <a:cs typeface="Times New Roman"/>
              </a:rPr>
              <a:t>“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pessimista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vê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dificuldade em cada oportunidade; 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O otimista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oportunidade em </a:t>
            </a:r>
            <a:r>
              <a:rPr sz="2800" spc="-5" dirty="0" err="1">
                <a:solidFill>
                  <a:srgbClr val="008000"/>
                </a:solidFill>
                <a:latin typeface="Times New Roman"/>
                <a:cs typeface="Times New Roman"/>
              </a:rPr>
              <a:t>cada</a:t>
            </a:r>
            <a:r>
              <a:rPr sz="2800" spc="2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dificuldade</a:t>
            </a:r>
            <a:r>
              <a:rPr sz="2800" spc="-5" dirty="0" smtClean="0">
                <a:solidFill>
                  <a:srgbClr val="008000"/>
                </a:solidFill>
                <a:latin typeface="Times New Roman"/>
                <a:cs typeface="Times New Roman"/>
              </a:rPr>
              <a:t>.</a:t>
            </a:r>
            <a:endParaRPr lang="pt-BR" sz="2800" spc="-5" dirty="0" smtClean="0">
              <a:solidFill>
                <a:srgbClr val="008000"/>
              </a:solidFill>
              <a:latin typeface="Times New Roman"/>
              <a:cs typeface="Times New Roman"/>
            </a:endParaRPr>
          </a:p>
          <a:p>
            <a:pPr marL="101600" marR="1293495" indent="-88900" algn="ctr">
              <a:lnSpc>
                <a:spcPts val="3300"/>
              </a:lnSpc>
            </a:pPr>
            <a:r>
              <a:rPr sz="2000" spc="-15" dirty="0" smtClean="0">
                <a:latin typeface="Times New Roman"/>
                <a:cs typeface="Times New Roman"/>
              </a:rPr>
              <a:t>Winston</a:t>
            </a:r>
            <a:r>
              <a:rPr sz="2000" spc="-35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Churchill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063551" y="3429000"/>
            <a:ext cx="1447794" cy="1549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dt" sz="half" idx="4294967295"/>
          </p:nvPr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70"/>
              </a:lnSpc>
            </a:pPr>
            <a:r>
              <a:rPr b="1" dirty="0"/>
              <a:t>Fonte:</a:t>
            </a:r>
            <a:r>
              <a:rPr b="1" spc="-100" dirty="0"/>
              <a:t> </a:t>
            </a:r>
            <a:r>
              <a:rPr b="1" dirty="0" smtClean="0"/>
              <a:t>STN</a:t>
            </a:r>
            <a:r>
              <a:rPr lang="pt-BR" b="1" dirty="0" smtClean="0"/>
              <a:t> - </a:t>
            </a:r>
            <a:r>
              <a:rPr lang="pt-BR" b="1" spc="-100" dirty="0" smtClean="0"/>
              <a:t>Paulo Feijó(2013)</a:t>
            </a:r>
            <a:endParaRPr b="1" dirty="0"/>
          </a:p>
        </p:txBody>
      </p:sp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2362445" y="276934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Oportunidades</a:t>
            </a:r>
            <a:endParaRPr sz="43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802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4294967295"/>
          </p:nvPr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470"/>
              </a:lnSpc>
            </a:pPr>
            <a:r>
              <a:rPr sz="1200" b="1" dirty="0"/>
              <a:t>Fonte:</a:t>
            </a:r>
            <a:r>
              <a:rPr sz="1200" b="1" spc="-100" dirty="0"/>
              <a:t> </a:t>
            </a:r>
            <a:r>
              <a:rPr sz="1200" b="1" dirty="0" smtClean="0"/>
              <a:t>STN</a:t>
            </a:r>
            <a:r>
              <a:rPr lang="pt-BR" sz="1200" b="1" dirty="0" smtClean="0"/>
              <a:t> - </a:t>
            </a:r>
            <a:r>
              <a:rPr lang="pt-BR" sz="1200" b="1" spc="-100" dirty="0" smtClean="0"/>
              <a:t>Paulo Feijó (2013)</a:t>
            </a:r>
            <a:endParaRPr sz="1200" b="1" dirty="0"/>
          </a:p>
        </p:txBody>
      </p:sp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2362445" y="276934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Oportunidades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2" name="object 2"/>
          <p:cNvSpPr/>
          <p:nvPr/>
        </p:nvSpPr>
        <p:spPr>
          <a:xfrm>
            <a:off x="10208455" y="1451272"/>
            <a:ext cx="1983545" cy="13001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/>
          <p:cNvSpPr txBox="1"/>
          <p:nvPr/>
        </p:nvSpPr>
        <p:spPr>
          <a:xfrm>
            <a:off x="1632532" y="1537161"/>
            <a:ext cx="10644554" cy="4106252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2282825">
              <a:lnSpc>
                <a:spcPts val="2800"/>
              </a:lnSpc>
              <a:spcBef>
                <a:spcPts val="160"/>
              </a:spcBef>
            </a:pPr>
            <a:r>
              <a:rPr sz="2400" b="1" spc="-5" dirty="0">
                <a:latin typeface="Calibri"/>
                <a:cs typeface="Calibri"/>
              </a:rPr>
              <a:t>Discussões no Grupo Técnico de Procedimentos  Contábeis</a:t>
            </a:r>
            <a:endParaRPr sz="2400" dirty="0">
              <a:latin typeface="Calibri"/>
              <a:cs typeface="Calibri"/>
            </a:endParaRPr>
          </a:p>
          <a:p>
            <a:pPr marL="469900" marR="2281555" algn="just">
              <a:lnSpc>
                <a:spcPts val="2400"/>
              </a:lnSpc>
              <a:spcBef>
                <a:spcPts val="20"/>
              </a:spcBef>
              <a:buFont typeface="Arial"/>
              <a:buChar char="•"/>
              <a:tabLst>
                <a:tab pos="619125" algn="l"/>
              </a:tabLst>
            </a:pPr>
            <a:r>
              <a:rPr sz="2000" dirty="0">
                <a:latin typeface="Calibri"/>
                <a:cs typeface="Calibri"/>
              </a:rPr>
              <a:t>Elaboração embasada em discussões constantes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junto  à </a:t>
            </a:r>
            <a:r>
              <a:rPr sz="2000" spc="15" dirty="0">
                <a:latin typeface="Calibri"/>
                <a:cs typeface="Calibri"/>
              </a:rPr>
              <a:t>Comunidade Contábil </a:t>
            </a:r>
            <a:r>
              <a:rPr sz="2000" dirty="0">
                <a:latin typeface="Calibri"/>
                <a:cs typeface="Calibri"/>
              </a:rPr>
              <a:t>→ </a:t>
            </a:r>
            <a:r>
              <a:rPr sz="2000" spc="15" dirty="0">
                <a:latin typeface="Calibri"/>
                <a:cs typeface="Calibri"/>
              </a:rPr>
              <a:t>Aprovação junto </a:t>
            </a:r>
            <a:r>
              <a:rPr sz="2000" spc="10" dirty="0">
                <a:latin typeface="Calibri"/>
                <a:cs typeface="Calibri"/>
              </a:rPr>
              <a:t>aos  </a:t>
            </a:r>
            <a:r>
              <a:rPr sz="2000" dirty="0">
                <a:latin typeface="Calibri"/>
                <a:cs typeface="Calibri"/>
              </a:rPr>
              <a:t>formadores de</a:t>
            </a:r>
            <a:r>
              <a:rPr sz="2000" spc="-1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opinião;</a:t>
            </a:r>
          </a:p>
          <a:p>
            <a:pPr marL="469900" marR="2281555">
              <a:lnSpc>
                <a:spcPts val="2400"/>
              </a:lnSpc>
              <a:buFont typeface="Arial"/>
              <a:buChar char="•"/>
              <a:tabLst>
                <a:tab pos="725805" algn="l"/>
                <a:tab pos="726440" algn="l"/>
              </a:tabLst>
            </a:pPr>
            <a:r>
              <a:rPr sz="2000" dirty="0">
                <a:latin typeface="Calibri"/>
                <a:cs typeface="Calibri"/>
              </a:rPr>
              <a:t>Futuras alterações passam por chancela do Grupo  </a:t>
            </a:r>
            <a:r>
              <a:rPr sz="2000" spc="-5" dirty="0">
                <a:latin typeface="Calibri"/>
                <a:cs typeface="Calibri"/>
              </a:rPr>
              <a:t>Técnico;</a:t>
            </a:r>
            <a:endParaRPr sz="2000" dirty="0">
              <a:latin typeface="Calibri"/>
              <a:cs typeface="Calibri"/>
            </a:endParaRPr>
          </a:p>
          <a:p>
            <a:pPr marL="2281555">
              <a:lnSpc>
                <a:spcPts val="2840"/>
              </a:lnSpc>
              <a:spcBef>
                <a:spcPts val="1225"/>
              </a:spcBef>
            </a:pPr>
            <a:r>
              <a:rPr sz="2400" b="1" dirty="0">
                <a:latin typeface="Calibri"/>
                <a:cs typeface="Calibri"/>
              </a:rPr>
              <a:t>Formação de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Multiplicadores</a:t>
            </a:r>
            <a:endParaRPr sz="2400" dirty="0">
              <a:latin typeface="Calibri"/>
              <a:cs typeface="Calibri"/>
            </a:endParaRPr>
          </a:p>
          <a:p>
            <a:pPr marL="2739390" marR="5080" lvl="1">
              <a:lnSpc>
                <a:spcPts val="2400"/>
              </a:lnSpc>
              <a:spcBef>
                <a:spcPts val="40"/>
              </a:spcBef>
              <a:buFont typeface="Arial"/>
              <a:buChar char="•"/>
              <a:tabLst>
                <a:tab pos="2916555" algn="l"/>
              </a:tabLst>
            </a:pPr>
            <a:r>
              <a:rPr sz="2000" dirty="0">
                <a:latin typeface="Calibri"/>
                <a:cs typeface="Calibri"/>
              </a:rPr>
              <a:t>Parceria com CFC/CRCs, Tribunais de Contas e outras  </a:t>
            </a:r>
            <a:r>
              <a:rPr sz="2000" spc="40" dirty="0">
                <a:latin typeface="Calibri"/>
                <a:cs typeface="Calibri"/>
              </a:rPr>
              <a:t>Instituições </a:t>
            </a:r>
            <a:r>
              <a:rPr sz="2000" spc="35" dirty="0">
                <a:latin typeface="Calibri"/>
                <a:cs typeface="Calibri"/>
              </a:rPr>
              <a:t>para </a:t>
            </a:r>
            <a:r>
              <a:rPr sz="2000" spc="45" dirty="0">
                <a:latin typeface="Calibri"/>
                <a:cs typeface="Calibri"/>
              </a:rPr>
              <a:t>capacitação </a:t>
            </a:r>
            <a:r>
              <a:rPr sz="2000" spc="25" dirty="0">
                <a:latin typeface="Calibri"/>
                <a:cs typeface="Calibri"/>
              </a:rPr>
              <a:t>de </a:t>
            </a:r>
            <a:r>
              <a:rPr sz="2000" spc="45" dirty="0">
                <a:latin typeface="Calibri"/>
                <a:cs typeface="Calibri"/>
              </a:rPr>
              <a:t>multiplicadores  </a:t>
            </a:r>
            <a:r>
              <a:rPr sz="2000" dirty="0">
                <a:latin typeface="Calibri"/>
                <a:cs typeface="Calibri"/>
              </a:rPr>
              <a:t>regionais.</a:t>
            </a:r>
          </a:p>
          <a:p>
            <a:pPr lvl="1"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2550" dirty="0">
              <a:latin typeface="Times New Roman"/>
              <a:cs typeface="Times New Roman"/>
            </a:endParaRPr>
          </a:p>
          <a:p>
            <a:pPr marL="12700">
              <a:lnSpc>
                <a:spcPts val="2840"/>
              </a:lnSpc>
            </a:pPr>
            <a:r>
              <a:rPr sz="2400" b="1" dirty="0">
                <a:latin typeface="Calibri"/>
                <a:cs typeface="Calibri"/>
              </a:rPr>
              <a:t>Disseminação de Material de Apoio à</a:t>
            </a:r>
            <a:r>
              <a:rPr sz="2400" b="1" spc="-10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Federação</a:t>
            </a:r>
            <a:endParaRPr sz="2400" dirty="0">
              <a:latin typeface="Calibri"/>
              <a:cs typeface="Calibri"/>
            </a:endParaRPr>
          </a:p>
          <a:p>
            <a:pPr marL="615950" indent="-146050" algn="just">
              <a:lnSpc>
                <a:spcPts val="2360"/>
              </a:lnSpc>
              <a:buFont typeface="Arial"/>
              <a:buChar char="•"/>
              <a:tabLst>
                <a:tab pos="616585" algn="l"/>
              </a:tabLst>
            </a:pPr>
            <a:r>
              <a:rPr sz="2000" dirty="0">
                <a:latin typeface="Calibri"/>
                <a:cs typeface="Calibri"/>
              </a:rPr>
              <a:t>Manuais impressos (25.000 cópias) e em meio</a:t>
            </a:r>
            <a:r>
              <a:rPr sz="2000" spc="-1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digital;</a:t>
            </a:r>
          </a:p>
          <a:p>
            <a:pPr marL="615950" indent="-146050" algn="just">
              <a:lnSpc>
                <a:spcPct val="100000"/>
              </a:lnSpc>
              <a:buFont typeface="Arial"/>
              <a:buChar char="•"/>
              <a:tabLst>
                <a:tab pos="616585" algn="l"/>
              </a:tabLst>
            </a:pPr>
            <a:r>
              <a:rPr sz="2000" dirty="0">
                <a:latin typeface="Calibri"/>
                <a:cs typeface="Calibri"/>
              </a:rPr>
              <a:t>Distribuição de Material de</a:t>
            </a:r>
            <a:r>
              <a:rPr sz="2000" spc="-1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apresentação;</a:t>
            </a:r>
          </a:p>
          <a:p>
            <a:pPr marL="615950" indent="-146050" algn="just">
              <a:lnSpc>
                <a:spcPct val="100000"/>
              </a:lnSpc>
              <a:buFont typeface="Arial"/>
              <a:buChar char="•"/>
              <a:tabLst>
                <a:tab pos="616585" algn="l"/>
              </a:tabLst>
            </a:pPr>
            <a:r>
              <a:rPr sz="2000" dirty="0">
                <a:latin typeface="Calibri"/>
                <a:cs typeface="Calibri"/>
              </a:rPr>
              <a:t>Atendimento a demandas pontuais →</a:t>
            </a:r>
            <a:r>
              <a:rPr sz="2000" spc="-1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ouvidorias.</a:t>
            </a:r>
          </a:p>
        </p:txBody>
      </p:sp>
      <p:sp>
        <p:nvSpPr>
          <p:cNvPr id="14" name="object 4"/>
          <p:cNvSpPr/>
          <p:nvPr/>
        </p:nvSpPr>
        <p:spPr>
          <a:xfrm>
            <a:off x="1662833" y="2869905"/>
            <a:ext cx="2074474" cy="1187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"/>
          <p:cNvSpPr/>
          <p:nvPr/>
        </p:nvSpPr>
        <p:spPr>
          <a:xfrm>
            <a:off x="9243154" y="3925094"/>
            <a:ext cx="2456320" cy="13597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"/>
          <p:cNvSpPr txBox="1">
            <a:spLocks noGrp="1"/>
          </p:cNvSpPr>
          <p:nvPr>
            <p:ph type="title"/>
          </p:nvPr>
        </p:nvSpPr>
        <p:spPr>
          <a:xfrm rot="16200000">
            <a:off x="-710476" y="3405184"/>
            <a:ext cx="4206240" cy="370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</a:rPr>
              <a:t>Capacitação</a:t>
            </a:r>
            <a:r>
              <a:rPr sz="2400" b="1" spc="-100" dirty="0">
                <a:solidFill>
                  <a:srgbClr val="FF0000"/>
                </a:solidFill>
              </a:rPr>
              <a:t> </a:t>
            </a:r>
            <a:r>
              <a:rPr sz="2400" b="1" dirty="0">
                <a:solidFill>
                  <a:srgbClr val="FF0000"/>
                </a:solidFill>
              </a:rPr>
              <a:t>Profissional</a:t>
            </a:r>
          </a:p>
        </p:txBody>
      </p:sp>
    </p:spTree>
    <p:extLst>
      <p:ext uri="{BB962C8B-B14F-4D97-AF65-F5344CB8AC3E}">
        <p14:creationId xmlns:p14="http://schemas.microsoft.com/office/powerpoint/2010/main" val="25157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4294967295"/>
          </p:nvPr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470"/>
              </a:lnSpc>
            </a:pPr>
            <a:r>
              <a:rPr sz="1200" b="1" dirty="0"/>
              <a:t>Fonte:</a:t>
            </a:r>
            <a:r>
              <a:rPr sz="1200" b="1" spc="-100" dirty="0"/>
              <a:t> </a:t>
            </a:r>
            <a:r>
              <a:rPr sz="1200" b="1" dirty="0" smtClean="0"/>
              <a:t>STN</a:t>
            </a:r>
            <a:r>
              <a:rPr lang="pt-BR" sz="1200" b="1" dirty="0" smtClean="0"/>
              <a:t> - </a:t>
            </a:r>
            <a:r>
              <a:rPr lang="pt-BR" sz="1200" b="1" spc="-100" dirty="0" smtClean="0"/>
              <a:t>Paulo Feijó (2013)</a:t>
            </a:r>
            <a:endParaRPr sz="1200" b="1" dirty="0"/>
          </a:p>
        </p:txBody>
      </p:sp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2362445" y="276934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Oportunidades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6" name="object 6"/>
          <p:cNvSpPr txBox="1">
            <a:spLocks noGrp="1"/>
          </p:cNvSpPr>
          <p:nvPr>
            <p:ph type="title"/>
          </p:nvPr>
        </p:nvSpPr>
        <p:spPr>
          <a:xfrm rot="16200000">
            <a:off x="-1161803" y="2695481"/>
            <a:ext cx="5418386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>
              <a:lnSpc>
                <a:spcPts val="2840"/>
              </a:lnSpc>
            </a:pPr>
            <a:r>
              <a:rPr lang="pt-BR" sz="2200" dirty="0">
                <a:solidFill>
                  <a:srgbClr val="FF0000"/>
                </a:solidFill>
              </a:rPr>
              <a:t>Formação Profissional no</a:t>
            </a:r>
            <a:r>
              <a:rPr lang="pt-BR" sz="2200" spc="-80" dirty="0">
                <a:solidFill>
                  <a:srgbClr val="FF0000"/>
                </a:solidFill>
              </a:rPr>
              <a:t> </a:t>
            </a:r>
            <a:r>
              <a:rPr lang="pt-BR" sz="2200" spc="-5" dirty="0">
                <a:solidFill>
                  <a:srgbClr val="FF0000"/>
                </a:solidFill>
              </a:rPr>
              <a:t>Setor</a:t>
            </a:r>
            <a:r>
              <a:rPr lang="pt-BR" sz="2200" dirty="0">
                <a:solidFill>
                  <a:srgbClr val="FF0000"/>
                </a:solidFill>
              </a:rPr>
              <a:t/>
            </a:r>
            <a:br>
              <a:rPr lang="pt-BR" sz="2200" dirty="0">
                <a:solidFill>
                  <a:srgbClr val="FF0000"/>
                </a:solidFill>
              </a:rPr>
            </a:br>
            <a:r>
              <a:rPr lang="pt-BR" sz="2200" dirty="0">
                <a:solidFill>
                  <a:srgbClr val="FF0000"/>
                </a:solidFill>
              </a:rPr>
              <a:t>Pú</a:t>
            </a:r>
            <a:r>
              <a:rPr lang="pt-BR" sz="2200" spc="-5" dirty="0">
                <a:solidFill>
                  <a:srgbClr val="FF0000"/>
                </a:solidFill>
              </a:rPr>
              <a:t>bli</a:t>
            </a:r>
            <a:r>
              <a:rPr lang="pt-BR" sz="2200" dirty="0">
                <a:solidFill>
                  <a:srgbClr val="FF0000"/>
                </a:solidFill>
              </a:rPr>
              <a:t>co</a:t>
            </a:r>
            <a:endParaRPr sz="2200" b="1" dirty="0">
              <a:solidFill>
                <a:srgbClr val="FF0000"/>
              </a:solidFill>
            </a:endParaRPr>
          </a:p>
        </p:txBody>
      </p:sp>
      <p:sp>
        <p:nvSpPr>
          <p:cNvPr id="17" name="object 3"/>
          <p:cNvSpPr txBox="1"/>
          <p:nvPr/>
        </p:nvSpPr>
        <p:spPr>
          <a:xfrm>
            <a:off x="2898128" y="1648774"/>
            <a:ext cx="133794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670" marR="5080" indent="-14604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FINANÇAS  PÚBLICAS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2" name="object 10"/>
          <p:cNvSpPr/>
          <p:nvPr/>
        </p:nvSpPr>
        <p:spPr>
          <a:xfrm>
            <a:off x="4939451" y="1723204"/>
            <a:ext cx="3586162" cy="35861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2"/>
          <p:cNvSpPr txBox="1"/>
          <p:nvPr/>
        </p:nvSpPr>
        <p:spPr>
          <a:xfrm>
            <a:off x="9312522" y="1661706"/>
            <a:ext cx="228409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64515">
              <a:lnSpc>
                <a:spcPct val="100000"/>
              </a:lnSpc>
            </a:pPr>
            <a:r>
              <a:rPr sz="2000" b="1" spc="-5" dirty="0">
                <a:latin typeface="Times New Roman"/>
                <a:cs typeface="Times New Roman"/>
              </a:rPr>
              <a:t>NORMAS  </a:t>
            </a:r>
            <a:r>
              <a:rPr sz="2000" b="1" dirty="0">
                <a:latin typeface="Times New Roman"/>
                <a:cs typeface="Times New Roman"/>
              </a:rPr>
              <a:t>INTERNACIONAIS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4" name="object 13"/>
          <p:cNvSpPr txBox="1"/>
          <p:nvPr/>
        </p:nvSpPr>
        <p:spPr>
          <a:xfrm>
            <a:off x="2272023" y="2963541"/>
            <a:ext cx="2269490" cy="926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ADMINISTRAÇÃO  ORÇAMENTÁRIA-  FINANCEIRA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5" name="object 14"/>
          <p:cNvSpPr txBox="1"/>
          <p:nvPr/>
        </p:nvSpPr>
        <p:spPr>
          <a:xfrm>
            <a:off x="9386062" y="4606979"/>
            <a:ext cx="2180590" cy="926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CON</a:t>
            </a:r>
            <a:r>
              <a:rPr sz="2000" b="1" spc="-150" dirty="0">
                <a:latin typeface="Times New Roman"/>
                <a:cs typeface="Times New Roman"/>
              </a:rPr>
              <a:t>T</a:t>
            </a:r>
            <a:r>
              <a:rPr sz="2000" b="1" dirty="0">
                <a:latin typeface="Times New Roman"/>
                <a:cs typeface="Times New Roman"/>
              </a:rPr>
              <a:t>ABILIDADE  APLICADA AO  </a:t>
            </a:r>
            <a:r>
              <a:rPr sz="2000" b="1" spc="-10" dirty="0">
                <a:latin typeface="Times New Roman"/>
                <a:cs typeface="Times New Roman"/>
              </a:rPr>
              <a:t>SETOR</a:t>
            </a:r>
            <a:r>
              <a:rPr sz="2000" b="1" spc="-9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PÚBLICO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6" name="object 15"/>
          <p:cNvSpPr txBox="1"/>
          <p:nvPr/>
        </p:nvSpPr>
        <p:spPr>
          <a:xfrm>
            <a:off x="9196533" y="3038773"/>
            <a:ext cx="2799080" cy="926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VISÃO</a:t>
            </a:r>
            <a:r>
              <a:rPr sz="2000" b="1" spc="-10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OPERACIONAL  PRÁTICA  </a:t>
            </a:r>
            <a:r>
              <a:rPr sz="2000" b="1" spc="-15" dirty="0">
                <a:latin typeface="Times New Roman"/>
                <a:cs typeface="Times New Roman"/>
              </a:rPr>
              <a:t>(LABORATÓRIO)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7" name="object 16"/>
          <p:cNvSpPr txBox="1"/>
          <p:nvPr/>
        </p:nvSpPr>
        <p:spPr>
          <a:xfrm>
            <a:off x="2144456" y="4818607"/>
            <a:ext cx="263715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2169" marR="5080" indent="-840105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RESPONSABILIDADE  FISCAL</a:t>
            </a:r>
            <a:endParaRPr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6498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dt" sz="half" idx="4294967295"/>
          </p:nvPr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470"/>
              </a:lnSpc>
            </a:pPr>
            <a:r>
              <a:rPr sz="1200" b="1" dirty="0"/>
              <a:t>Fonte:</a:t>
            </a:r>
            <a:r>
              <a:rPr sz="1200" b="1" spc="-100" dirty="0"/>
              <a:t> </a:t>
            </a:r>
            <a:r>
              <a:rPr sz="1200" b="1" dirty="0" smtClean="0"/>
              <a:t>STN</a:t>
            </a:r>
            <a:r>
              <a:rPr lang="pt-BR" sz="1200" b="1" dirty="0" smtClean="0"/>
              <a:t> - </a:t>
            </a:r>
            <a:r>
              <a:rPr lang="pt-BR" sz="1200" b="1" spc="-100" dirty="0" smtClean="0"/>
              <a:t>Paulo Feijó (2013)</a:t>
            </a:r>
            <a:endParaRPr sz="1200" b="1" dirty="0"/>
          </a:p>
        </p:txBody>
      </p:sp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2362445" y="276934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Oportunidades</a:t>
            </a:r>
            <a:endParaRPr sz="4300" dirty="0">
              <a:latin typeface="Arial"/>
              <a:cs typeface="Arial"/>
            </a:endParaRPr>
          </a:p>
        </p:txBody>
      </p:sp>
      <p:grpSp>
        <p:nvGrpSpPr>
          <p:cNvPr id="48" name="Grupo 47"/>
          <p:cNvGrpSpPr/>
          <p:nvPr/>
        </p:nvGrpSpPr>
        <p:grpSpPr>
          <a:xfrm>
            <a:off x="1294228" y="1451273"/>
            <a:ext cx="10897772" cy="4358686"/>
            <a:chOff x="0" y="1026615"/>
            <a:chExt cx="9144000" cy="5066908"/>
          </a:xfrm>
        </p:grpSpPr>
        <p:sp>
          <p:nvSpPr>
            <p:cNvPr id="49" name="object 2"/>
            <p:cNvSpPr/>
            <p:nvPr/>
          </p:nvSpPr>
          <p:spPr>
            <a:xfrm>
              <a:off x="0" y="3429000"/>
              <a:ext cx="9144000" cy="1332230"/>
            </a:xfrm>
            <a:custGeom>
              <a:avLst/>
              <a:gdLst/>
              <a:ahLst/>
              <a:cxnLst/>
              <a:rect l="l" t="t" r="r" b="b"/>
              <a:pathLst>
                <a:path w="9144000" h="1332229">
                  <a:moveTo>
                    <a:pt x="0" y="0"/>
                  </a:moveTo>
                  <a:lnTo>
                    <a:pt x="9144000" y="0"/>
                  </a:lnTo>
                  <a:lnTo>
                    <a:pt x="9144000" y="1332001"/>
                  </a:lnTo>
                  <a:lnTo>
                    <a:pt x="0" y="1332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3"/>
            <p:cNvSpPr/>
            <p:nvPr/>
          </p:nvSpPr>
          <p:spPr>
            <a:xfrm>
              <a:off x="0" y="4761293"/>
              <a:ext cx="9144000" cy="1332230"/>
            </a:xfrm>
            <a:custGeom>
              <a:avLst/>
              <a:gdLst/>
              <a:ahLst/>
              <a:cxnLst/>
              <a:rect l="l" t="t" r="r" b="b"/>
              <a:pathLst>
                <a:path w="9144000" h="1332229">
                  <a:moveTo>
                    <a:pt x="0" y="0"/>
                  </a:moveTo>
                  <a:lnTo>
                    <a:pt x="9144000" y="0"/>
                  </a:lnTo>
                  <a:lnTo>
                    <a:pt x="9144000" y="1332002"/>
                  </a:lnTo>
                  <a:lnTo>
                    <a:pt x="0" y="1332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"/>
            <p:cNvSpPr/>
            <p:nvPr/>
          </p:nvSpPr>
          <p:spPr>
            <a:xfrm>
              <a:off x="0" y="2096998"/>
              <a:ext cx="9144000" cy="1332230"/>
            </a:xfrm>
            <a:custGeom>
              <a:avLst/>
              <a:gdLst/>
              <a:ahLst/>
              <a:cxnLst/>
              <a:rect l="l" t="t" r="r" b="b"/>
              <a:pathLst>
                <a:path w="9144000" h="1332229">
                  <a:moveTo>
                    <a:pt x="0" y="0"/>
                  </a:moveTo>
                  <a:lnTo>
                    <a:pt x="9144000" y="0"/>
                  </a:lnTo>
                  <a:lnTo>
                    <a:pt x="9144000" y="1332001"/>
                  </a:lnTo>
                  <a:lnTo>
                    <a:pt x="0" y="1332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7"/>
            <p:cNvSpPr txBox="1"/>
            <p:nvPr/>
          </p:nvSpPr>
          <p:spPr>
            <a:xfrm>
              <a:off x="3570617" y="1100201"/>
              <a:ext cx="5248275" cy="6216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</a:pPr>
              <a:r>
                <a:rPr sz="2000" spc="-20" dirty="0">
                  <a:latin typeface="Times New Roman"/>
                  <a:cs typeface="Times New Roman"/>
                </a:rPr>
                <a:t>Avaliação </a:t>
              </a:r>
              <a:r>
                <a:rPr sz="2000" dirty="0">
                  <a:latin typeface="Times New Roman"/>
                  <a:cs typeface="Times New Roman"/>
                </a:rPr>
                <a:t>do cenário atual e identificação de ações  a serem</a:t>
              </a:r>
              <a:r>
                <a:rPr sz="2000" spc="-100" dirty="0">
                  <a:latin typeface="Times New Roman"/>
                  <a:cs typeface="Times New Roman"/>
                </a:rPr>
                <a:t> </a:t>
              </a:r>
              <a:r>
                <a:rPr sz="2000" dirty="0">
                  <a:latin typeface="Times New Roman"/>
                  <a:cs typeface="Times New Roman"/>
                </a:rPr>
                <a:t>tomadas.</a:t>
              </a:r>
            </a:p>
          </p:txBody>
        </p:sp>
        <p:sp>
          <p:nvSpPr>
            <p:cNvPr id="53" name="object 8"/>
            <p:cNvSpPr txBox="1"/>
            <p:nvPr/>
          </p:nvSpPr>
          <p:spPr>
            <a:xfrm>
              <a:off x="3570617" y="2202383"/>
              <a:ext cx="1951355" cy="3168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00" spc="125" dirty="0">
                  <a:latin typeface="Times New Roman"/>
                  <a:cs typeface="Times New Roman"/>
                </a:rPr>
                <a:t>Estabelecimento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4" name="object 9"/>
            <p:cNvSpPr txBox="1"/>
            <p:nvPr/>
          </p:nvSpPr>
          <p:spPr>
            <a:xfrm>
              <a:off x="5686742" y="2202383"/>
              <a:ext cx="3132455" cy="3168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tabLst>
                  <a:tab pos="475615" algn="l"/>
                  <a:tab pos="1327150" algn="l"/>
                  <a:tab pos="1776730" algn="l"/>
                  <a:tab pos="2648585" algn="l"/>
                </a:tabLst>
              </a:pPr>
              <a:r>
                <a:rPr sz="2000" spc="125" dirty="0">
                  <a:latin typeface="Times New Roman"/>
                  <a:cs typeface="Times New Roman"/>
                </a:rPr>
                <a:t>d</a:t>
              </a:r>
              <a:r>
                <a:rPr sz="2000" dirty="0">
                  <a:latin typeface="Times New Roman"/>
                  <a:cs typeface="Times New Roman"/>
                </a:rPr>
                <a:t>e	</a:t>
              </a:r>
              <a:r>
                <a:rPr sz="2000" u="sng" spc="125" dirty="0">
                  <a:latin typeface="Times New Roman"/>
                  <a:cs typeface="Times New Roman"/>
                </a:rPr>
                <a:t>Pla</a:t>
              </a:r>
              <a:r>
                <a:rPr sz="2000" u="sng" spc="130" dirty="0">
                  <a:latin typeface="Times New Roman"/>
                  <a:cs typeface="Times New Roman"/>
                </a:rPr>
                <a:t>n</a:t>
              </a:r>
              <a:r>
                <a:rPr sz="2000" u="sng" dirty="0">
                  <a:latin typeface="Times New Roman"/>
                  <a:cs typeface="Times New Roman"/>
                </a:rPr>
                <a:t>o	</a:t>
              </a:r>
              <a:r>
                <a:rPr sz="2000" u="sng" spc="130" dirty="0">
                  <a:latin typeface="Times New Roman"/>
                  <a:cs typeface="Times New Roman"/>
                </a:rPr>
                <a:t>d</a:t>
              </a:r>
              <a:r>
                <a:rPr sz="2000" u="sng" dirty="0">
                  <a:latin typeface="Times New Roman"/>
                  <a:cs typeface="Times New Roman"/>
                </a:rPr>
                <a:t>e	</a:t>
              </a:r>
              <a:r>
                <a:rPr sz="2000" u="sng" spc="125" dirty="0">
                  <a:latin typeface="Times New Roman"/>
                  <a:cs typeface="Times New Roman"/>
                </a:rPr>
                <a:t>Ação</a:t>
              </a:r>
              <a:r>
                <a:rPr sz="2000" dirty="0">
                  <a:latin typeface="Times New Roman"/>
                  <a:cs typeface="Times New Roman"/>
                </a:rPr>
                <a:t>,	</a:t>
              </a:r>
              <a:r>
                <a:rPr sz="2000" spc="125" dirty="0">
                  <a:latin typeface="Times New Roman"/>
                  <a:cs typeface="Times New Roman"/>
                </a:rPr>
                <a:t>co</a:t>
              </a:r>
              <a:r>
                <a:rPr sz="2000" dirty="0">
                  <a:latin typeface="Times New Roman"/>
                  <a:cs typeface="Times New Roman"/>
                </a:rPr>
                <a:t>m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5" name="object 10"/>
            <p:cNvSpPr txBox="1"/>
            <p:nvPr/>
          </p:nvSpPr>
          <p:spPr>
            <a:xfrm>
              <a:off x="3570617" y="2507183"/>
              <a:ext cx="5248275" cy="3168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00" dirty="0">
                  <a:latin typeface="Times New Roman"/>
                  <a:cs typeface="Times New Roman"/>
                </a:rPr>
                <a:t>levantamento de times, estabelecimento de  </a:t>
              </a:r>
              <a:r>
                <a:rPr sz="2000" spc="50" dirty="0">
                  <a:latin typeface="Times New Roman"/>
                  <a:cs typeface="Times New Roman"/>
                </a:rPr>
                <a:t> </a:t>
              </a:r>
              <a:r>
                <a:rPr sz="2000" spc="-5" dirty="0">
                  <a:latin typeface="Times New Roman"/>
                  <a:cs typeface="Times New Roman"/>
                </a:rPr>
                <a:t>prazos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6" name="object 11"/>
            <p:cNvSpPr txBox="1"/>
            <p:nvPr/>
          </p:nvSpPr>
          <p:spPr>
            <a:xfrm>
              <a:off x="7010184" y="2811983"/>
              <a:ext cx="1809114" cy="3168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tabLst>
                  <a:tab pos="1336040" algn="l"/>
                </a:tabLst>
              </a:pPr>
              <a:r>
                <a:rPr sz="2000" spc="55" dirty="0">
                  <a:latin typeface="Times New Roman"/>
                  <a:cs typeface="Times New Roman"/>
                </a:rPr>
                <a:t>necessári</a:t>
              </a:r>
              <a:r>
                <a:rPr sz="2000" dirty="0">
                  <a:latin typeface="Times New Roman"/>
                  <a:cs typeface="Times New Roman"/>
                </a:rPr>
                <a:t>o	</a:t>
              </a:r>
              <a:r>
                <a:rPr sz="2000" spc="55" dirty="0">
                  <a:latin typeface="Times New Roman"/>
                  <a:cs typeface="Times New Roman"/>
                </a:rPr>
                <a:t>par</a:t>
              </a:r>
              <a:r>
                <a:rPr sz="2000" dirty="0">
                  <a:latin typeface="Times New Roman"/>
                  <a:cs typeface="Times New Roman"/>
                </a:rPr>
                <a:t>a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7" name="object 12"/>
            <p:cNvSpPr txBox="1"/>
            <p:nvPr/>
          </p:nvSpPr>
          <p:spPr>
            <a:xfrm>
              <a:off x="3570617" y="2811983"/>
              <a:ext cx="3267075" cy="6216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tabLst>
                  <a:tab pos="323215" algn="l"/>
                  <a:tab pos="1923414" algn="l"/>
                  <a:tab pos="2368550" algn="l"/>
                </a:tabLst>
              </a:pPr>
              <a:r>
                <a:rPr sz="2000" dirty="0">
                  <a:latin typeface="Times New Roman"/>
                  <a:cs typeface="Times New Roman"/>
                </a:rPr>
                <a:t>e	</a:t>
              </a:r>
              <a:r>
                <a:rPr sz="2000" spc="55" dirty="0">
                  <a:latin typeface="Times New Roman"/>
                  <a:cs typeface="Times New Roman"/>
                </a:rPr>
                <a:t>identificaçã</a:t>
              </a:r>
              <a:r>
                <a:rPr sz="2000" dirty="0">
                  <a:latin typeface="Times New Roman"/>
                  <a:cs typeface="Times New Roman"/>
                </a:rPr>
                <a:t>o	</a:t>
              </a:r>
              <a:r>
                <a:rPr sz="2000" spc="55" dirty="0">
                  <a:latin typeface="Times New Roman"/>
                  <a:cs typeface="Times New Roman"/>
                </a:rPr>
                <a:t>d</a:t>
              </a:r>
              <a:r>
                <a:rPr sz="2000" dirty="0">
                  <a:latin typeface="Times New Roman"/>
                  <a:cs typeface="Times New Roman"/>
                </a:rPr>
                <a:t>e	</a:t>
              </a:r>
              <a:r>
                <a:rPr sz="2000" spc="55" dirty="0">
                  <a:latin typeface="Times New Roman"/>
                  <a:cs typeface="Times New Roman"/>
                </a:rPr>
                <a:t>materia</a:t>
              </a:r>
              <a:r>
                <a:rPr sz="2000" dirty="0">
                  <a:latin typeface="Times New Roman"/>
                  <a:cs typeface="Times New Roman"/>
                </a:rPr>
                <a:t>l  implementação das</a:t>
              </a:r>
              <a:r>
                <a:rPr sz="2000" spc="-100" dirty="0">
                  <a:latin typeface="Times New Roman"/>
                  <a:cs typeface="Times New Roman"/>
                </a:rPr>
                <a:t> </a:t>
              </a:r>
              <a:r>
                <a:rPr sz="2000" dirty="0">
                  <a:latin typeface="Times New Roman"/>
                  <a:cs typeface="Times New Roman"/>
                </a:rPr>
                <a:t>mudanças.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8" name="object 13"/>
            <p:cNvSpPr txBox="1"/>
            <p:nvPr/>
          </p:nvSpPr>
          <p:spPr>
            <a:xfrm>
              <a:off x="3570617" y="3836504"/>
              <a:ext cx="5248275" cy="6216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tabLst>
                  <a:tab pos="1710689" algn="l"/>
                  <a:tab pos="2239010" algn="l"/>
                  <a:tab pos="3444875" algn="l"/>
                  <a:tab pos="3761740" algn="l"/>
                  <a:tab pos="4896485" algn="l"/>
                </a:tabLst>
              </a:pPr>
              <a:r>
                <a:rPr sz="2000" dirty="0">
                  <a:latin typeface="Times New Roman"/>
                  <a:cs typeface="Times New Roman"/>
                </a:rPr>
                <a:t>Materialização	das	mudanças	–	consultas	aos  conceitos para colocá-los em</a:t>
              </a:r>
              <a:r>
                <a:rPr sz="2000" spc="-65" dirty="0">
                  <a:latin typeface="Times New Roman"/>
                  <a:cs typeface="Times New Roman"/>
                </a:rPr>
                <a:t> </a:t>
              </a:r>
              <a:r>
                <a:rPr sz="2000" spc="-5" dirty="0">
                  <a:latin typeface="Times New Roman"/>
                  <a:cs typeface="Times New Roman"/>
                </a:rPr>
                <a:t>prática.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59" name="object 14"/>
            <p:cNvSpPr txBox="1"/>
            <p:nvPr/>
          </p:nvSpPr>
          <p:spPr>
            <a:xfrm>
              <a:off x="3570617" y="4999659"/>
              <a:ext cx="5248275" cy="9264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just">
                <a:lnSpc>
                  <a:spcPct val="100000"/>
                </a:lnSpc>
              </a:pPr>
              <a:r>
                <a:rPr sz="2000" dirty="0">
                  <a:latin typeface="Times New Roman"/>
                  <a:cs typeface="Times New Roman"/>
                </a:rPr>
                <a:t>Acompanhamento contínuo da implementação e  análise de resultados para identificar pontos de  ajustes.</a:t>
              </a:r>
              <a:endParaRPr sz="2000">
                <a:latin typeface="Times New Roman"/>
                <a:cs typeface="Times New Roman"/>
              </a:endParaRPr>
            </a:p>
          </p:txBody>
        </p:sp>
        <p:sp>
          <p:nvSpPr>
            <p:cNvPr id="60" name="object 15"/>
            <p:cNvSpPr/>
            <p:nvPr/>
          </p:nvSpPr>
          <p:spPr>
            <a:xfrm>
              <a:off x="1787232" y="1675014"/>
              <a:ext cx="673331" cy="74814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16"/>
            <p:cNvSpPr/>
            <p:nvPr/>
          </p:nvSpPr>
          <p:spPr>
            <a:xfrm>
              <a:off x="1787232" y="3042461"/>
              <a:ext cx="673331" cy="74814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17"/>
            <p:cNvSpPr/>
            <p:nvPr/>
          </p:nvSpPr>
          <p:spPr>
            <a:xfrm>
              <a:off x="1787232" y="4409895"/>
              <a:ext cx="673331" cy="74814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18"/>
            <p:cNvSpPr/>
            <p:nvPr/>
          </p:nvSpPr>
          <p:spPr>
            <a:xfrm>
              <a:off x="993371" y="1026615"/>
              <a:ext cx="2331720" cy="74814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19"/>
            <p:cNvSpPr txBox="1"/>
            <p:nvPr/>
          </p:nvSpPr>
          <p:spPr>
            <a:xfrm>
              <a:off x="1253390" y="1224369"/>
              <a:ext cx="1818005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000" b="1" dirty="0">
                  <a:latin typeface="Arial"/>
                  <a:cs typeface="Arial"/>
                </a:rPr>
                <a:t>DIAGNÓSTICO</a:t>
              </a:r>
              <a:endParaRPr sz="2000">
                <a:latin typeface="Arial"/>
                <a:cs typeface="Arial"/>
              </a:endParaRPr>
            </a:p>
          </p:txBody>
        </p:sp>
        <p:sp>
          <p:nvSpPr>
            <p:cNvPr id="65" name="object 20"/>
            <p:cNvSpPr/>
            <p:nvPr/>
          </p:nvSpPr>
          <p:spPr>
            <a:xfrm>
              <a:off x="993371" y="2385758"/>
              <a:ext cx="2331720" cy="77723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21"/>
            <p:cNvSpPr txBox="1"/>
            <p:nvPr/>
          </p:nvSpPr>
          <p:spPr>
            <a:xfrm>
              <a:off x="1182883" y="2440127"/>
              <a:ext cx="1958975" cy="3517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80110" marR="5080" indent="-868044">
                <a:lnSpc>
                  <a:spcPct val="100000"/>
                </a:lnSpc>
              </a:pPr>
              <a:r>
                <a:rPr sz="2000" b="1" dirty="0" smtClean="0">
                  <a:latin typeface="Arial"/>
                  <a:cs typeface="Arial"/>
                </a:rPr>
                <a:t>ESTRUTURAÇÃO</a:t>
              </a:r>
              <a:endParaRPr sz="2000" dirty="0">
                <a:latin typeface="Arial"/>
                <a:cs typeface="Arial"/>
              </a:endParaRPr>
            </a:p>
          </p:txBody>
        </p:sp>
        <p:sp>
          <p:nvSpPr>
            <p:cNvPr id="67" name="object 22"/>
            <p:cNvSpPr/>
            <p:nvPr/>
          </p:nvSpPr>
          <p:spPr>
            <a:xfrm>
              <a:off x="993371" y="3757349"/>
              <a:ext cx="2331720" cy="77308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23"/>
            <p:cNvSpPr txBox="1"/>
            <p:nvPr/>
          </p:nvSpPr>
          <p:spPr>
            <a:xfrm>
              <a:off x="1135878" y="3808272"/>
              <a:ext cx="2052955" cy="3517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927100" marR="5080" indent="-915035">
                <a:lnSpc>
                  <a:spcPct val="100000"/>
                </a:lnSpc>
              </a:pPr>
              <a:r>
                <a:rPr sz="2000" b="1" dirty="0" smtClean="0">
                  <a:latin typeface="Arial"/>
                  <a:cs typeface="Arial"/>
                </a:rPr>
                <a:t>IMPLEMEN</a:t>
              </a:r>
              <a:r>
                <a:rPr sz="2000" b="1" spc="-150" dirty="0" smtClean="0">
                  <a:latin typeface="Arial"/>
                  <a:cs typeface="Arial"/>
                </a:rPr>
                <a:t>T</a:t>
              </a:r>
              <a:r>
                <a:rPr sz="2000" b="1" dirty="0" smtClean="0">
                  <a:latin typeface="Arial"/>
                  <a:cs typeface="Arial"/>
                </a:rPr>
                <a:t>AÇÃO</a:t>
              </a:r>
              <a:endParaRPr sz="2000" dirty="0">
                <a:latin typeface="Arial"/>
                <a:cs typeface="Arial"/>
              </a:endParaRPr>
            </a:p>
          </p:txBody>
        </p:sp>
        <p:sp>
          <p:nvSpPr>
            <p:cNvPr id="69" name="object 24"/>
            <p:cNvSpPr/>
            <p:nvPr/>
          </p:nvSpPr>
          <p:spPr>
            <a:xfrm>
              <a:off x="128847" y="1097285"/>
              <a:ext cx="1255221" cy="463849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25"/>
            <p:cNvSpPr/>
            <p:nvPr/>
          </p:nvSpPr>
          <p:spPr>
            <a:xfrm>
              <a:off x="128847" y="2394069"/>
              <a:ext cx="1255221" cy="334171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26"/>
            <p:cNvSpPr/>
            <p:nvPr/>
          </p:nvSpPr>
          <p:spPr>
            <a:xfrm>
              <a:off x="128847" y="3761503"/>
              <a:ext cx="1255221" cy="197427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27"/>
            <p:cNvSpPr/>
            <p:nvPr/>
          </p:nvSpPr>
          <p:spPr>
            <a:xfrm>
              <a:off x="993371" y="5124796"/>
              <a:ext cx="2331720" cy="77308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28"/>
            <p:cNvSpPr txBox="1"/>
            <p:nvPr/>
          </p:nvSpPr>
          <p:spPr>
            <a:xfrm>
              <a:off x="1316890" y="5176431"/>
              <a:ext cx="1691005" cy="6197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8585" marR="5080" indent="-96520">
                <a:lnSpc>
                  <a:spcPct val="100000"/>
                </a:lnSpc>
              </a:pPr>
              <a:r>
                <a:rPr sz="2000" b="1" dirty="0">
                  <a:latin typeface="Arial"/>
                  <a:cs typeface="Arial"/>
                </a:rPr>
                <a:t>CONTROLE</a:t>
              </a:r>
              <a:r>
                <a:rPr sz="2000" b="1" spc="-100" dirty="0">
                  <a:latin typeface="Arial"/>
                  <a:cs typeface="Arial"/>
                </a:rPr>
                <a:t> </a:t>
              </a:r>
              <a:r>
                <a:rPr sz="2000" b="1" dirty="0">
                  <a:latin typeface="Arial"/>
                  <a:cs typeface="Arial"/>
                </a:rPr>
                <a:t>E  </a:t>
              </a:r>
              <a:r>
                <a:rPr sz="2000" b="1" spc="-40" dirty="0">
                  <a:latin typeface="Arial"/>
                  <a:cs typeface="Arial"/>
                </a:rPr>
                <a:t>AVALIAÇÃO</a:t>
              </a:r>
              <a:endParaRPr sz="200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32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498511" y="975545"/>
            <a:ext cx="5843631" cy="4989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49593" y="1693297"/>
            <a:ext cx="1553282" cy="652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14020" algn="ctr">
              <a:lnSpc>
                <a:spcPts val="2700"/>
              </a:lnSpc>
            </a:pPr>
            <a:r>
              <a:rPr sz="1600" b="1" dirty="0">
                <a:latin typeface="Arial" panose="020B0604020202020204" pitchFamily="34" charset="0"/>
                <a:cs typeface="Arial" panose="020B0604020202020204" pitchFamily="34" charset="0"/>
              </a:rPr>
              <a:t>Estrutura  Organizaci</a:t>
            </a:r>
            <a:r>
              <a:rPr sz="1600" b="1" spc="-5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b="1" dirty="0">
                <a:latin typeface="Arial" panose="020B0604020202020204" pitchFamily="34" charset="0"/>
                <a:cs typeface="Arial" panose="020B0604020202020204" pitchFamily="34" charset="0"/>
              </a:rPr>
              <a:t>nal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39369" y="2417993"/>
            <a:ext cx="481174" cy="615815"/>
          </a:xfrm>
          <a:custGeom>
            <a:avLst/>
            <a:gdLst/>
            <a:ahLst/>
            <a:cxnLst/>
            <a:rect l="l" t="t" r="r" b="b"/>
            <a:pathLst>
              <a:path w="551179" h="671830">
                <a:moveTo>
                  <a:pt x="98856" y="83540"/>
                </a:moveTo>
                <a:lnTo>
                  <a:pt x="73748" y="83540"/>
                </a:lnTo>
                <a:lnTo>
                  <a:pt x="85699" y="101853"/>
                </a:lnTo>
                <a:lnTo>
                  <a:pt x="113398" y="130695"/>
                </a:lnTo>
                <a:lnTo>
                  <a:pt x="144500" y="138544"/>
                </a:lnTo>
                <a:lnTo>
                  <a:pt x="152717" y="136969"/>
                </a:lnTo>
                <a:lnTo>
                  <a:pt x="188226" y="118287"/>
                </a:lnTo>
                <a:lnTo>
                  <a:pt x="192250" y="113169"/>
                </a:lnTo>
                <a:lnTo>
                  <a:pt x="135851" y="113169"/>
                </a:lnTo>
                <a:lnTo>
                  <a:pt x="126136" y="111201"/>
                </a:lnTo>
                <a:lnTo>
                  <a:pt x="121475" y="109105"/>
                </a:lnTo>
                <a:lnTo>
                  <a:pt x="112560" y="102717"/>
                </a:lnTo>
                <a:lnTo>
                  <a:pt x="108203" y="97878"/>
                </a:lnTo>
                <a:lnTo>
                  <a:pt x="98856" y="83540"/>
                </a:lnTo>
                <a:close/>
              </a:path>
              <a:path w="551179" h="671830">
                <a:moveTo>
                  <a:pt x="156870" y="0"/>
                </a:moveTo>
                <a:lnTo>
                  <a:pt x="1054" y="100393"/>
                </a:lnTo>
                <a:lnTo>
                  <a:pt x="0" y="103098"/>
                </a:lnTo>
                <a:lnTo>
                  <a:pt x="495" y="105143"/>
                </a:lnTo>
                <a:lnTo>
                  <a:pt x="14325" y="122034"/>
                </a:lnTo>
                <a:lnTo>
                  <a:pt x="15036" y="121843"/>
                </a:lnTo>
                <a:lnTo>
                  <a:pt x="73748" y="83540"/>
                </a:lnTo>
                <a:lnTo>
                  <a:pt x="98856" y="83540"/>
                </a:lnTo>
                <a:lnTo>
                  <a:pt x="91363" y="72047"/>
                </a:lnTo>
                <a:lnTo>
                  <a:pt x="156210" y="29756"/>
                </a:lnTo>
                <a:lnTo>
                  <a:pt x="181315" y="29756"/>
                </a:lnTo>
                <a:lnTo>
                  <a:pt x="163956" y="3136"/>
                </a:lnTo>
                <a:lnTo>
                  <a:pt x="161975" y="1638"/>
                </a:lnTo>
                <a:lnTo>
                  <a:pt x="156870" y="0"/>
                </a:lnTo>
                <a:close/>
              </a:path>
              <a:path w="551179" h="671830">
                <a:moveTo>
                  <a:pt x="181315" y="29756"/>
                </a:moveTo>
                <a:lnTo>
                  <a:pt x="156210" y="29756"/>
                </a:lnTo>
                <a:lnTo>
                  <a:pt x="171538" y="53251"/>
                </a:lnTo>
                <a:lnTo>
                  <a:pt x="173697" y="57200"/>
                </a:lnTo>
                <a:lnTo>
                  <a:pt x="177571" y="65697"/>
                </a:lnTo>
                <a:lnTo>
                  <a:pt x="178638" y="70345"/>
                </a:lnTo>
                <a:lnTo>
                  <a:pt x="179031" y="80403"/>
                </a:lnTo>
                <a:lnTo>
                  <a:pt x="177723" y="85585"/>
                </a:lnTo>
                <a:lnTo>
                  <a:pt x="140817" y="113055"/>
                </a:lnTo>
                <a:lnTo>
                  <a:pt x="135851" y="113169"/>
                </a:lnTo>
                <a:lnTo>
                  <a:pt x="192250" y="113169"/>
                </a:lnTo>
                <a:lnTo>
                  <a:pt x="196075" y="108305"/>
                </a:lnTo>
                <a:lnTo>
                  <a:pt x="198907" y="102997"/>
                </a:lnTo>
                <a:lnTo>
                  <a:pt x="202450" y="91681"/>
                </a:lnTo>
                <a:lnTo>
                  <a:pt x="203161" y="85737"/>
                </a:lnTo>
                <a:lnTo>
                  <a:pt x="202501" y="73266"/>
                </a:lnTo>
                <a:lnTo>
                  <a:pt x="190144" y="43294"/>
                </a:lnTo>
                <a:lnTo>
                  <a:pt x="181315" y="29756"/>
                </a:lnTo>
                <a:close/>
              </a:path>
              <a:path w="551179" h="671830">
                <a:moveTo>
                  <a:pt x="446642" y="616953"/>
                </a:moveTo>
                <a:lnTo>
                  <a:pt x="421449" y="616953"/>
                </a:lnTo>
                <a:lnTo>
                  <a:pt x="433387" y="636003"/>
                </a:lnTo>
                <a:lnTo>
                  <a:pt x="461098" y="663943"/>
                </a:lnTo>
                <a:lnTo>
                  <a:pt x="484174" y="671563"/>
                </a:lnTo>
                <a:lnTo>
                  <a:pt x="492188" y="671563"/>
                </a:lnTo>
                <a:lnTo>
                  <a:pt x="530923" y="656323"/>
                </a:lnTo>
                <a:lnTo>
                  <a:pt x="539838" y="647433"/>
                </a:lnTo>
                <a:lnTo>
                  <a:pt x="483539" y="647433"/>
                </a:lnTo>
                <a:lnTo>
                  <a:pt x="473824" y="644893"/>
                </a:lnTo>
                <a:lnTo>
                  <a:pt x="469176" y="642353"/>
                </a:lnTo>
                <a:lnTo>
                  <a:pt x="460248" y="636003"/>
                </a:lnTo>
                <a:lnTo>
                  <a:pt x="455904" y="630923"/>
                </a:lnTo>
                <a:lnTo>
                  <a:pt x="446642" y="616953"/>
                </a:lnTo>
                <a:close/>
              </a:path>
              <a:path w="551179" h="671830">
                <a:moveTo>
                  <a:pt x="504558" y="533133"/>
                </a:moveTo>
                <a:lnTo>
                  <a:pt x="501624" y="534403"/>
                </a:lnTo>
                <a:lnTo>
                  <a:pt x="348741" y="633463"/>
                </a:lnTo>
                <a:lnTo>
                  <a:pt x="348272" y="634733"/>
                </a:lnTo>
                <a:lnTo>
                  <a:pt x="347713" y="636003"/>
                </a:lnTo>
                <a:lnTo>
                  <a:pt x="347687" y="637273"/>
                </a:lnTo>
                <a:lnTo>
                  <a:pt x="348195" y="638543"/>
                </a:lnTo>
                <a:lnTo>
                  <a:pt x="350037" y="643623"/>
                </a:lnTo>
                <a:lnTo>
                  <a:pt x="351066" y="644893"/>
                </a:lnTo>
                <a:lnTo>
                  <a:pt x="353771" y="648703"/>
                </a:lnTo>
                <a:lnTo>
                  <a:pt x="355003" y="651243"/>
                </a:lnTo>
                <a:lnTo>
                  <a:pt x="357200" y="652513"/>
                </a:lnTo>
                <a:lnTo>
                  <a:pt x="358152" y="653783"/>
                </a:lnTo>
                <a:lnTo>
                  <a:pt x="359765" y="655053"/>
                </a:lnTo>
                <a:lnTo>
                  <a:pt x="362724" y="655053"/>
                </a:lnTo>
                <a:lnTo>
                  <a:pt x="421449" y="616953"/>
                </a:lnTo>
                <a:lnTo>
                  <a:pt x="446642" y="616953"/>
                </a:lnTo>
                <a:lnTo>
                  <a:pt x="439064" y="605523"/>
                </a:lnTo>
                <a:lnTo>
                  <a:pt x="503897" y="563613"/>
                </a:lnTo>
                <a:lnTo>
                  <a:pt x="529393" y="563613"/>
                </a:lnTo>
                <a:lnTo>
                  <a:pt x="511644" y="536943"/>
                </a:lnTo>
                <a:lnTo>
                  <a:pt x="509663" y="535673"/>
                </a:lnTo>
                <a:lnTo>
                  <a:pt x="504558" y="533133"/>
                </a:lnTo>
                <a:close/>
              </a:path>
              <a:path w="551179" h="671830">
                <a:moveTo>
                  <a:pt x="529393" y="563613"/>
                </a:moveTo>
                <a:lnTo>
                  <a:pt x="503897" y="563613"/>
                </a:lnTo>
                <a:lnTo>
                  <a:pt x="519226" y="586473"/>
                </a:lnTo>
                <a:lnTo>
                  <a:pt x="521385" y="590283"/>
                </a:lnTo>
                <a:lnTo>
                  <a:pt x="525271" y="599173"/>
                </a:lnTo>
                <a:lnTo>
                  <a:pt x="526338" y="604253"/>
                </a:lnTo>
                <a:lnTo>
                  <a:pt x="526732" y="614413"/>
                </a:lnTo>
                <a:lnTo>
                  <a:pt x="525411" y="619493"/>
                </a:lnTo>
                <a:lnTo>
                  <a:pt x="519785" y="629653"/>
                </a:lnTo>
                <a:lnTo>
                  <a:pt x="515086" y="634733"/>
                </a:lnTo>
                <a:lnTo>
                  <a:pt x="508507" y="638543"/>
                </a:lnTo>
                <a:lnTo>
                  <a:pt x="503681" y="642353"/>
                </a:lnTo>
                <a:lnTo>
                  <a:pt x="498716" y="644893"/>
                </a:lnTo>
                <a:lnTo>
                  <a:pt x="488518" y="646163"/>
                </a:lnTo>
                <a:lnTo>
                  <a:pt x="483539" y="647433"/>
                </a:lnTo>
                <a:lnTo>
                  <a:pt x="539838" y="647433"/>
                </a:lnTo>
                <a:lnTo>
                  <a:pt x="543763" y="642353"/>
                </a:lnTo>
                <a:lnTo>
                  <a:pt x="546607" y="636003"/>
                </a:lnTo>
                <a:lnTo>
                  <a:pt x="550138" y="625843"/>
                </a:lnTo>
                <a:lnTo>
                  <a:pt x="550862" y="619493"/>
                </a:lnTo>
                <a:lnTo>
                  <a:pt x="550202" y="606793"/>
                </a:lnTo>
                <a:lnTo>
                  <a:pt x="549084" y="601713"/>
                </a:lnTo>
                <a:lnTo>
                  <a:pt x="545312" y="591553"/>
                </a:lnTo>
                <a:lnTo>
                  <a:pt x="543471" y="587743"/>
                </a:lnTo>
                <a:lnTo>
                  <a:pt x="539876" y="580123"/>
                </a:lnTo>
                <a:lnTo>
                  <a:pt x="537844" y="576313"/>
                </a:lnTo>
                <a:lnTo>
                  <a:pt x="529393" y="563613"/>
                </a:lnTo>
                <a:close/>
              </a:path>
              <a:path w="551179" h="671830">
                <a:moveTo>
                  <a:pt x="291541" y="488683"/>
                </a:moveTo>
                <a:lnTo>
                  <a:pt x="288823" y="488683"/>
                </a:lnTo>
                <a:lnTo>
                  <a:pt x="287693" y="489953"/>
                </a:lnTo>
                <a:lnTo>
                  <a:pt x="285076" y="491223"/>
                </a:lnTo>
                <a:lnTo>
                  <a:pt x="283514" y="491223"/>
                </a:lnTo>
                <a:lnTo>
                  <a:pt x="279133" y="495033"/>
                </a:lnTo>
                <a:lnTo>
                  <a:pt x="277228" y="496303"/>
                </a:lnTo>
                <a:lnTo>
                  <a:pt x="274764" y="498843"/>
                </a:lnTo>
                <a:lnTo>
                  <a:pt x="273964" y="500113"/>
                </a:lnTo>
                <a:lnTo>
                  <a:pt x="273202" y="503923"/>
                </a:lnTo>
                <a:lnTo>
                  <a:pt x="273100" y="506463"/>
                </a:lnTo>
                <a:lnTo>
                  <a:pt x="273456" y="512813"/>
                </a:lnTo>
                <a:lnTo>
                  <a:pt x="288188" y="552183"/>
                </a:lnTo>
                <a:lnTo>
                  <a:pt x="318757" y="580123"/>
                </a:lnTo>
                <a:lnTo>
                  <a:pt x="333438" y="585203"/>
                </a:lnTo>
                <a:lnTo>
                  <a:pt x="340956" y="585203"/>
                </a:lnTo>
                <a:lnTo>
                  <a:pt x="356387" y="583933"/>
                </a:lnTo>
                <a:lnTo>
                  <a:pt x="364020" y="580123"/>
                </a:lnTo>
                <a:lnTo>
                  <a:pt x="371589" y="575043"/>
                </a:lnTo>
                <a:lnTo>
                  <a:pt x="377977" y="571233"/>
                </a:lnTo>
                <a:lnTo>
                  <a:pt x="382828" y="567423"/>
                </a:lnTo>
                <a:lnTo>
                  <a:pt x="386504" y="561073"/>
                </a:lnTo>
                <a:lnTo>
                  <a:pt x="337502" y="561073"/>
                </a:lnTo>
                <a:lnTo>
                  <a:pt x="325119" y="557263"/>
                </a:lnTo>
                <a:lnTo>
                  <a:pt x="297141" y="517893"/>
                </a:lnTo>
                <a:lnTo>
                  <a:pt x="294855" y="493763"/>
                </a:lnTo>
                <a:lnTo>
                  <a:pt x="294487" y="491223"/>
                </a:lnTo>
                <a:lnTo>
                  <a:pt x="293293" y="489953"/>
                </a:lnTo>
                <a:lnTo>
                  <a:pt x="292773" y="489953"/>
                </a:lnTo>
                <a:lnTo>
                  <a:pt x="291541" y="488683"/>
                </a:lnTo>
                <a:close/>
              </a:path>
              <a:path w="551179" h="671830">
                <a:moveTo>
                  <a:pt x="412851" y="421373"/>
                </a:moveTo>
                <a:lnTo>
                  <a:pt x="374078" y="440423"/>
                </a:lnTo>
                <a:lnTo>
                  <a:pt x="362224" y="474713"/>
                </a:lnTo>
                <a:lnTo>
                  <a:pt x="362610" y="484873"/>
                </a:lnTo>
                <a:lnTo>
                  <a:pt x="363169" y="491223"/>
                </a:lnTo>
                <a:lnTo>
                  <a:pt x="367347" y="520433"/>
                </a:lnTo>
                <a:lnTo>
                  <a:pt x="367639" y="525513"/>
                </a:lnTo>
                <a:lnTo>
                  <a:pt x="350329" y="557263"/>
                </a:lnTo>
                <a:lnTo>
                  <a:pt x="346075" y="559803"/>
                </a:lnTo>
                <a:lnTo>
                  <a:pt x="337502" y="561073"/>
                </a:lnTo>
                <a:lnTo>
                  <a:pt x="386504" y="561073"/>
                </a:lnTo>
                <a:lnTo>
                  <a:pt x="389445" y="555993"/>
                </a:lnTo>
                <a:lnTo>
                  <a:pt x="391693" y="550913"/>
                </a:lnTo>
                <a:lnTo>
                  <a:pt x="394080" y="539483"/>
                </a:lnTo>
                <a:lnTo>
                  <a:pt x="394512" y="533133"/>
                </a:lnTo>
                <a:lnTo>
                  <a:pt x="393826" y="521703"/>
                </a:lnTo>
                <a:lnTo>
                  <a:pt x="393217" y="515353"/>
                </a:lnTo>
                <a:lnTo>
                  <a:pt x="390639" y="497573"/>
                </a:lnTo>
                <a:lnTo>
                  <a:pt x="389039" y="486143"/>
                </a:lnTo>
                <a:lnTo>
                  <a:pt x="388829" y="482333"/>
                </a:lnTo>
                <a:lnTo>
                  <a:pt x="388880" y="478523"/>
                </a:lnTo>
                <a:lnTo>
                  <a:pt x="389242" y="470903"/>
                </a:lnTo>
                <a:lnTo>
                  <a:pt x="414921" y="446773"/>
                </a:lnTo>
                <a:lnTo>
                  <a:pt x="456041" y="446773"/>
                </a:lnTo>
                <a:lnTo>
                  <a:pt x="455180" y="445503"/>
                </a:lnTo>
                <a:lnTo>
                  <a:pt x="450011" y="439153"/>
                </a:lnTo>
                <a:lnTo>
                  <a:pt x="438429" y="430263"/>
                </a:lnTo>
                <a:lnTo>
                  <a:pt x="432320" y="426453"/>
                </a:lnTo>
                <a:lnTo>
                  <a:pt x="419493" y="422643"/>
                </a:lnTo>
                <a:lnTo>
                  <a:pt x="412851" y="421373"/>
                </a:lnTo>
                <a:close/>
              </a:path>
              <a:path w="551179" h="671830">
                <a:moveTo>
                  <a:pt x="456041" y="446773"/>
                </a:moveTo>
                <a:lnTo>
                  <a:pt x="418350" y="446773"/>
                </a:lnTo>
                <a:lnTo>
                  <a:pt x="425145" y="448043"/>
                </a:lnTo>
                <a:lnTo>
                  <a:pt x="428523" y="449313"/>
                </a:lnTo>
                <a:lnTo>
                  <a:pt x="449338" y="482333"/>
                </a:lnTo>
                <a:lnTo>
                  <a:pt x="451434" y="502653"/>
                </a:lnTo>
                <a:lnTo>
                  <a:pt x="451777" y="503923"/>
                </a:lnTo>
                <a:lnTo>
                  <a:pt x="452754" y="505193"/>
                </a:lnTo>
                <a:lnTo>
                  <a:pt x="453288" y="506463"/>
                </a:lnTo>
                <a:lnTo>
                  <a:pt x="457352" y="506463"/>
                </a:lnTo>
                <a:lnTo>
                  <a:pt x="458457" y="505193"/>
                </a:lnTo>
                <a:lnTo>
                  <a:pt x="460946" y="503923"/>
                </a:lnTo>
                <a:lnTo>
                  <a:pt x="462330" y="503923"/>
                </a:lnTo>
                <a:lnTo>
                  <a:pt x="465404" y="501383"/>
                </a:lnTo>
                <a:lnTo>
                  <a:pt x="466674" y="500113"/>
                </a:lnTo>
                <a:lnTo>
                  <a:pt x="468566" y="498843"/>
                </a:lnTo>
                <a:lnTo>
                  <a:pt x="469341" y="498843"/>
                </a:lnTo>
                <a:lnTo>
                  <a:pt x="470535" y="497573"/>
                </a:lnTo>
                <a:lnTo>
                  <a:pt x="470992" y="496303"/>
                </a:lnTo>
                <a:lnTo>
                  <a:pt x="471576" y="495033"/>
                </a:lnTo>
                <a:lnTo>
                  <a:pt x="471868" y="495033"/>
                </a:lnTo>
                <a:lnTo>
                  <a:pt x="472414" y="491223"/>
                </a:lnTo>
                <a:lnTo>
                  <a:pt x="472389" y="489953"/>
                </a:lnTo>
                <a:lnTo>
                  <a:pt x="471716" y="482333"/>
                </a:lnTo>
                <a:lnTo>
                  <a:pt x="471030" y="479793"/>
                </a:lnTo>
                <a:lnTo>
                  <a:pt x="468934" y="470903"/>
                </a:lnTo>
                <a:lnTo>
                  <a:pt x="467550" y="467093"/>
                </a:lnTo>
                <a:lnTo>
                  <a:pt x="464096" y="459473"/>
                </a:lnTo>
                <a:lnTo>
                  <a:pt x="462064" y="455663"/>
                </a:lnTo>
                <a:lnTo>
                  <a:pt x="456041" y="446773"/>
                </a:lnTo>
                <a:close/>
              </a:path>
              <a:path w="551179" h="671830">
                <a:moveTo>
                  <a:pt x="252239" y="361683"/>
                </a:moveTo>
                <a:lnTo>
                  <a:pt x="227482" y="361683"/>
                </a:lnTo>
                <a:lnTo>
                  <a:pt x="271221" y="427723"/>
                </a:lnTo>
                <a:lnTo>
                  <a:pt x="240982" y="467093"/>
                </a:lnTo>
                <a:lnTo>
                  <a:pt x="240449" y="468363"/>
                </a:lnTo>
                <a:lnTo>
                  <a:pt x="240055" y="469633"/>
                </a:lnTo>
                <a:lnTo>
                  <a:pt x="239547" y="470903"/>
                </a:lnTo>
                <a:lnTo>
                  <a:pt x="239979" y="473443"/>
                </a:lnTo>
                <a:lnTo>
                  <a:pt x="240525" y="474713"/>
                </a:lnTo>
                <a:lnTo>
                  <a:pt x="242277" y="478523"/>
                </a:lnTo>
                <a:lnTo>
                  <a:pt x="243560" y="479793"/>
                </a:lnTo>
                <a:lnTo>
                  <a:pt x="246926" y="484873"/>
                </a:lnTo>
                <a:lnTo>
                  <a:pt x="248348" y="487413"/>
                </a:lnTo>
                <a:lnTo>
                  <a:pt x="250685" y="489953"/>
                </a:lnTo>
                <a:lnTo>
                  <a:pt x="251777" y="491223"/>
                </a:lnTo>
                <a:lnTo>
                  <a:pt x="254863" y="491223"/>
                </a:lnTo>
                <a:lnTo>
                  <a:pt x="257060" y="489953"/>
                </a:lnTo>
                <a:lnTo>
                  <a:pt x="258292" y="488683"/>
                </a:lnTo>
                <a:lnTo>
                  <a:pt x="316779" y="411213"/>
                </a:lnTo>
                <a:lnTo>
                  <a:pt x="284670" y="411213"/>
                </a:lnTo>
                <a:lnTo>
                  <a:pt x="252239" y="361683"/>
                </a:lnTo>
                <a:close/>
              </a:path>
              <a:path w="551179" h="671830">
                <a:moveTo>
                  <a:pt x="375958" y="331203"/>
                </a:moveTo>
                <a:lnTo>
                  <a:pt x="346710" y="331203"/>
                </a:lnTo>
                <a:lnTo>
                  <a:pt x="284670" y="411213"/>
                </a:lnTo>
                <a:lnTo>
                  <a:pt x="316779" y="411213"/>
                </a:lnTo>
                <a:lnTo>
                  <a:pt x="374307" y="335013"/>
                </a:lnTo>
                <a:lnTo>
                  <a:pt x="375005" y="333743"/>
                </a:lnTo>
                <a:lnTo>
                  <a:pt x="375958" y="331203"/>
                </a:lnTo>
                <a:close/>
              </a:path>
              <a:path w="551179" h="671830">
                <a:moveTo>
                  <a:pt x="359841" y="305803"/>
                </a:moveTo>
                <a:lnTo>
                  <a:pt x="356933" y="305803"/>
                </a:lnTo>
                <a:lnTo>
                  <a:pt x="168351" y="350253"/>
                </a:lnTo>
                <a:lnTo>
                  <a:pt x="166649" y="350253"/>
                </a:lnTo>
                <a:lnTo>
                  <a:pt x="164350" y="352793"/>
                </a:lnTo>
                <a:lnTo>
                  <a:pt x="163690" y="352793"/>
                </a:lnTo>
                <a:lnTo>
                  <a:pt x="163334" y="355333"/>
                </a:lnTo>
                <a:lnTo>
                  <a:pt x="163652" y="356603"/>
                </a:lnTo>
                <a:lnTo>
                  <a:pt x="165239" y="359143"/>
                </a:lnTo>
                <a:lnTo>
                  <a:pt x="166420" y="361683"/>
                </a:lnTo>
                <a:lnTo>
                  <a:pt x="169506" y="366763"/>
                </a:lnTo>
                <a:lnTo>
                  <a:pt x="170827" y="368033"/>
                </a:lnTo>
                <a:lnTo>
                  <a:pt x="173062" y="370573"/>
                </a:lnTo>
                <a:lnTo>
                  <a:pt x="174053" y="371843"/>
                </a:lnTo>
                <a:lnTo>
                  <a:pt x="175844" y="373113"/>
                </a:lnTo>
                <a:lnTo>
                  <a:pt x="179171" y="373113"/>
                </a:lnTo>
                <a:lnTo>
                  <a:pt x="227482" y="361683"/>
                </a:lnTo>
                <a:lnTo>
                  <a:pt x="252239" y="361683"/>
                </a:lnTo>
                <a:lnTo>
                  <a:pt x="248081" y="355333"/>
                </a:lnTo>
                <a:lnTo>
                  <a:pt x="346633" y="331203"/>
                </a:lnTo>
                <a:lnTo>
                  <a:pt x="375958" y="331203"/>
                </a:lnTo>
                <a:lnTo>
                  <a:pt x="375894" y="329933"/>
                </a:lnTo>
                <a:lnTo>
                  <a:pt x="375157" y="327393"/>
                </a:lnTo>
                <a:lnTo>
                  <a:pt x="374459" y="324853"/>
                </a:lnTo>
                <a:lnTo>
                  <a:pt x="372440" y="322313"/>
                </a:lnTo>
                <a:lnTo>
                  <a:pt x="371055" y="319773"/>
                </a:lnTo>
                <a:lnTo>
                  <a:pt x="367703" y="314693"/>
                </a:lnTo>
                <a:lnTo>
                  <a:pt x="366293" y="312153"/>
                </a:lnTo>
                <a:lnTo>
                  <a:pt x="363931" y="309613"/>
                </a:lnTo>
                <a:lnTo>
                  <a:pt x="362838" y="308343"/>
                </a:lnTo>
                <a:lnTo>
                  <a:pt x="360819" y="307073"/>
                </a:lnTo>
                <a:lnTo>
                  <a:pt x="359841" y="305803"/>
                </a:lnTo>
                <a:close/>
              </a:path>
              <a:path w="551179" h="671830">
                <a:moveTo>
                  <a:pt x="223575" y="152133"/>
                </a:moveTo>
                <a:lnTo>
                  <a:pt x="214674" y="152133"/>
                </a:lnTo>
                <a:lnTo>
                  <a:pt x="205516" y="153403"/>
                </a:lnTo>
                <a:lnTo>
                  <a:pt x="166888" y="167373"/>
                </a:lnTo>
                <a:lnTo>
                  <a:pt x="139242" y="187693"/>
                </a:lnTo>
                <a:lnTo>
                  <a:pt x="131851" y="194043"/>
                </a:lnTo>
                <a:lnTo>
                  <a:pt x="109118" y="230873"/>
                </a:lnTo>
                <a:lnTo>
                  <a:pt x="106678" y="255003"/>
                </a:lnTo>
                <a:lnTo>
                  <a:pt x="107721" y="262623"/>
                </a:lnTo>
                <a:lnTo>
                  <a:pt x="124967" y="300723"/>
                </a:lnTo>
                <a:lnTo>
                  <a:pt x="154635" y="326123"/>
                </a:lnTo>
                <a:lnTo>
                  <a:pt x="161518" y="329933"/>
                </a:lnTo>
                <a:lnTo>
                  <a:pt x="163931" y="331203"/>
                </a:lnTo>
                <a:lnTo>
                  <a:pt x="171945" y="331203"/>
                </a:lnTo>
                <a:lnTo>
                  <a:pt x="172910" y="329933"/>
                </a:lnTo>
                <a:lnTo>
                  <a:pt x="175018" y="328663"/>
                </a:lnTo>
                <a:lnTo>
                  <a:pt x="176199" y="328663"/>
                </a:lnTo>
                <a:lnTo>
                  <a:pt x="177520" y="327393"/>
                </a:lnTo>
                <a:lnTo>
                  <a:pt x="179425" y="326123"/>
                </a:lnTo>
                <a:lnTo>
                  <a:pt x="180962" y="324853"/>
                </a:lnTo>
                <a:lnTo>
                  <a:pt x="183286" y="323583"/>
                </a:lnTo>
                <a:lnTo>
                  <a:pt x="184137" y="322313"/>
                </a:lnTo>
                <a:lnTo>
                  <a:pt x="185204" y="321043"/>
                </a:lnTo>
                <a:lnTo>
                  <a:pt x="185470" y="319773"/>
                </a:lnTo>
                <a:lnTo>
                  <a:pt x="185216" y="318503"/>
                </a:lnTo>
                <a:lnTo>
                  <a:pt x="184023" y="317233"/>
                </a:lnTo>
                <a:lnTo>
                  <a:pt x="182105" y="315963"/>
                </a:lnTo>
                <a:lnTo>
                  <a:pt x="176123" y="313423"/>
                </a:lnTo>
                <a:lnTo>
                  <a:pt x="172542" y="312153"/>
                </a:lnTo>
                <a:lnTo>
                  <a:pt x="164223" y="307073"/>
                </a:lnTo>
                <a:lnTo>
                  <a:pt x="136728" y="277863"/>
                </a:lnTo>
                <a:lnTo>
                  <a:pt x="131190" y="255003"/>
                </a:lnTo>
                <a:lnTo>
                  <a:pt x="131876" y="247383"/>
                </a:lnTo>
                <a:lnTo>
                  <a:pt x="134467" y="239763"/>
                </a:lnTo>
                <a:lnTo>
                  <a:pt x="136768" y="233413"/>
                </a:lnTo>
                <a:lnTo>
                  <a:pt x="139785" y="228333"/>
                </a:lnTo>
                <a:lnTo>
                  <a:pt x="143522" y="221983"/>
                </a:lnTo>
                <a:lnTo>
                  <a:pt x="147980" y="216903"/>
                </a:lnTo>
                <a:lnTo>
                  <a:pt x="153157" y="211823"/>
                </a:lnTo>
                <a:lnTo>
                  <a:pt x="159050" y="205473"/>
                </a:lnTo>
                <a:lnTo>
                  <a:pt x="165659" y="200393"/>
                </a:lnTo>
                <a:lnTo>
                  <a:pt x="172986" y="195313"/>
                </a:lnTo>
                <a:lnTo>
                  <a:pt x="188169" y="187693"/>
                </a:lnTo>
                <a:lnTo>
                  <a:pt x="195546" y="183883"/>
                </a:lnTo>
                <a:lnTo>
                  <a:pt x="202780" y="181343"/>
                </a:lnTo>
                <a:lnTo>
                  <a:pt x="209812" y="178803"/>
                </a:lnTo>
                <a:lnTo>
                  <a:pt x="216617" y="178803"/>
                </a:lnTo>
                <a:lnTo>
                  <a:pt x="223194" y="177533"/>
                </a:lnTo>
                <a:lnTo>
                  <a:pt x="278744" y="177533"/>
                </a:lnTo>
                <a:lnTo>
                  <a:pt x="276775" y="174993"/>
                </a:lnTo>
                <a:lnTo>
                  <a:pt x="240561" y="154673"/>
                </a:lnTo>
                <a:lnTo>
                  <a:pt x="223575" y="152133"/>
                </a:lnTo>
                <a:close/>
              </a:path>
              <a:path w="551179" h="671830">
                <a:moveTo>
                  <a:pt x="278744" y="177533"/>
                </a:moveTo>
                <a:lnTo>
                  <a:pt x="229539" y="177533"/>
                </a:lnTo>
                <a:lnTo>
                  <a:pt x="237845" y="178803"/>
                </a:lnTo>
                <a:lnTo>
                  <a:pt x="245363" y="180073"/>
                </a:lnTo>
                <a:lnTo>
                  <a:pt x="273532" y="208013"/>
                </a:lnTo>
                <a:lnTo>
                  <a:pt x="280479" y="244843"/>
                </a:lnTo>
                <a:lnTo>
                  <a:pt x="280073" y="249923"/>
                </a:lnTo>
                <a:lnTo>
                  <a:pt x="280327" y="252463"/>
                </a:lnTo>
                <a:lnTo>
                  <a:pt x="281533" y="253733"/>
                </a:lnTo>
                <a:lnTo>
                  <a:pt x="282092" y="255003"/>
                </a:lnTo>
                <a:lnTo>
                  <a:pt x="287451" y="255003"/>
                </a:lnTo>
                <a:lnTo>
                  <a:pt x="290004" y="253733"/>
                </a:lnTo>
                <a:lnTo>
                  <a:pt x="291477" y="252463"/>
                </a:lnTo>
                <a:lnTo>
                  <a:pt x="294652" y="249923"/>
                </a:lnTo>
                <a:lnTo>
                  <a:pt x="295897" y="249923"/>
                </a:lnTo>
                <a:lnTo>
                  <a:pt x="297916" y="247383"/>
                </a:lnTo>
                <a:lnTo>
                  <a:pt x="298742" y="247383"/>
                </a:lnTo>
                <a:lnTo>
                  <a:pt x="300050" y="246113"/>
                </a:lnTo>
                <a:lnTo>
                  <a:pt x="300558" y="244843"/>
                </a:lnTo>
                <a:lnTo>
                  <a:pt x="301294" y="243573"/>
                </a:lnTo>
                <a:lnTo>
                  <a:pt x="301675" y="242303"/>
                </a:lnTo>
                <a:lnTo>
                  <a:pt x="302425" y="238493"/>
                </a:lnTo>
                <a:lnTo>
                  <a:pt x="302330" y="230873"/>
                </a:lnTo>
                <a:lnTo>
                  <a:pt x="291147" y="194043"/>
                </a:lnTo>
                <a:lnTo>
                  <a:pt x="288099" y="190233"/>
                </a:lnTo>
                <a:lnTo>
                  <a:pt x="282682" y="182613"/>
                </a:lnTo>
                <a:lnTo>
                  <a:pt x="278744" y="177533"/>
                </a:lnTo>
                <a:close/>
              </a:path>
            </a:pathLst>
          </a:custGeom>
          <a:solidFill>
            <a:srgbClr val="002F73"/>
          </a:solidFill>
        </p:spPr>
        <p:txBody>
          <a:bodyPr wrap="square" lIns="0" tIns="0" rIns="0" bIns="0" rtlCol="0"/>
          <a:lstStyle/>
          <a:p>
            <a:pPr algn="ctr"/>
            <a:endParaRPr sz="1600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42895" y="3575334"/>
            <a:ext cx="899894" cy="1280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80298" y="4959390"/>
            <a:ext cx="106767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sz="1600" b="1" dirty="0">
                <a:latin typeface="Arial" panose="020B0604020202020204" pitchFamily="34" charset="0"/>
                <a:cs typeface="Arial" panose="020B0604020202020204" pitchFamily="34" charset="0"/>
              </a:rPr>
              <a:t>Liderança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922318" y="3680399"/>
            <a:ext cx="806180" cy="10190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16630" y="2382564"/>
            <a:ext cx="781275" cy="10104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99388" y="2694595"/>
            <a:ext cx="1658208" cy="16763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34380" y="2735384"/>
            <a:ext cx="1571553" cy="15840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34382" y="2735385"/>
            <a:ext cx="1571576" cy="1584355"/>
          </a:xfrm>
          <a:custGeom>
            <a:avLst/>
            <a:gdLst/>
            <a:ahLst/>
            <a:cxnLst/>
            <a:rect l="l" t="t" r="r" b="b"/>
            <a:pathLst>
              <a:path w="1800225" h="1728470">
                <a:moveTo>
                  <a:pt x="0" y="864095"/>
                </a:moveTo>
                <a:lnTo>
                  <a:pt x="1331" y="816684"/>
                </a:lnTo>
                <a:lnTo>
                  <a:pt x="5281" y="769942"/>
                </a:lnTo>
                <a:lnTo>
                  <a:pt x="11780" y="723934"/>
                </a:lnTo>
                <a:lnTo>
                  <a:pt x="20760" y="678726"/>
                </a:lnTo>
                <a:lnTo>
                  <a:pt x="32152" y="634384"/>
                </a:lnTo>
                <a:lnTo>
                  <a:pt x="45887" y="590974"/>
                </a:lnTo>
                <a:lnTo>
                  <a:pt x="61897" y="548561"/>
                </a:lnTo>
                <a:lnTo>
                  <a:pt x="80113" y="507213"/>
                </a:lnTo>
                <a:lnTo>
                  <a:pt x="100467" y="466993"/>
                </a:lnTo>
                <a:lnTo>
                  <a:pt x="122890" y="427969"/>
                </a:lnTo>
                <a:lnTo>
                  <a:pt x="147312" y="390207"/>
                </a:lnTo>
                <a:lnTo>
                  <a:pt x="173667" y="353771"/>
                </a:lnTo>
                <a:lnTo>
                  <a:pt x="201884" y="318729"/>
                </a:lnTo>
                <a:lnTo>
                  <a:pt x="231895" y="285146"/>
                </a:lnTo>
                <a:lnTo>
                  <a:pt x="263633" y="253087"/>
                </a:lnTo>
                <a:lnTo>
                  <a:pt x="297027" y="222619"/>
                </a:lnTo>
                <a:lnTo>
                  <a:pt x="332010" y="193808"/>
                </a:lnTo>
                <a:lnTo>
                  <a:pt x="368512" y="166720"/>
                </a:lnTo>
                <a:lnTo>
                  <a:pt x="406466" y="141420"/>
                </a:lnTo>
                <a:lnTo>
                  <a:pt x="445802" y="117974"/>
                </a:lnTo>
                <a:lnTo>
                  <a:pt x="486452" y="96448"/>
                </a:lnTo>
                <a:lnTo>
                  <a:pt x="528347" y="76909"/>
                </a:lnTo>
                <a:lnTo>
                  <a:pt x="571418" y="59421"/>
                </a:lnTo>
                <a:lnTo>
                  <a:pt x="615598" y="44052"/>
                </a:lnTo>
                <a:lnTo>
                  <a:pt x="660817" y="30866"/>
                </a:lnTo>
                <a:lnTo>
                  <a:pt x="707007" y="19930"/>
                </a:lnTo>
                <a:lnTo>
                  <a:pt x="754098" y="11309"/>
                </a:lnTo>
                <a:lnTo>
                  <a:pt x="802023" y="5070"/>
                </a:lnTo>
                <a:lnTo>
                  <a:pt x="850713" y="1278"/>
                </a:lnTo>
                <a:lnTo>
                  <a:pt x="900099" y="0"/>
                </a:lnTo>
                <a:lnTo>
                  <a:pt x="949485" y="1278"/>
                </a:lnTo>
                <a:lnTo>
                  <a:pt x="998174" y="5070"/>
                </a:lnTo>
                <a:lnTo>
                  <a:pt x="1046099" y="11309"/>
                </a:lnTo>
                <a:lnTo>
                  <a:pt x="1093191" y="19930"/>
                </a:lnTo>
                <a:lnTo>
                  <a:pt x="1139380" y="30866"/>
                </a:lnTo>
                <a:lnTo>
                  <a:pt x="1184599" y="44052"/>
                </a:lnTo>
                <a:lnTo>
                  <a:pt x="1228779" y="59421"/>
                </a:lnTo>
                <a:lnTo>
                  <a:pt x="1271851" y="76909"/>
                </a:lnTo>
                <a:lnTo>
                  <a:pt x="1313746" y="96448"/>
                </a:lnTo>
                <a:lnTo>
                  <a:pt x="1354396" y="117974"/>
                </a:lnTo>
                <a:lnTo>
                  <a:pt x="1393732" y="141420"/>
                </a:lnTo>
                <a:lnTo>
                  <a:pt x="1431685" y="166720"/>
                </a:lnTo>
                <a:lnTo>
                  <a:pt x="1468188" y="193808"/>
                </a:lnTo>
                <a:lnTo>
                  <a:pt x="1503170" y="222619"/>
                </a:lnTo>
                <a:lnTo>
                  <a:pt x="1536565" y="253087"/>
                </a:lnTo>
                <a:lnTo>
                  <a:pt x="1568302" y="285146"/>
                </a:lnTo>
                <a:lnTo>
                  <a:pt x="1598313" y="318729"/>
                </a:lnTo>
                <a:lnTo>
                  <a:pt x="1626531" y="353771"/>
                </a:lnTo>
                <a:lnTo>
                  <a:pt x="1652885" y="390207"/>
                </a:lnTo>
                <a:lnTo>
                  <a:pt x="1677308" y="427969"/>
                </a:lnTo>
                <a:lnTo>
                  <a:pt x="1699730" y="466993"/>
                </a:lnTo>
                <a:lnTo>
                  <a:pt x="1720084" y="507213"/>
                </a:lnTo>
                <a:lnTo>
                  <a:pt x="1738300" y="548561"/>
                </a:lnTo>
                <a:lnTo>
                  <a:pt x="1754310" y="590974"/>
                </a:lnTo>
                <a:lnTo>
                  <a:pt x="1768046" y="634384"/>
                </a:lnTo>
                <a:lnTo>
                  <a:pt x="1779438" y="678726"/>
                </a:lnTo>
                <a:lnTo>
                  <a:pt x="1788417" y="723934"/>
                </a:lnTo>
                <a:lnTo>
                  <a:pt x="1794917" y="769942"/>
                </a:lnTo>
                <a:lnTo>
                  <a:pt x="1798866" y="816684"/>
                </a:lnTo>
                <a:lnTo>
                  <a:pt x="1800198" y="864095"/>
                </a:lnTo>
                <a:lnTo>
                  <a:pt x="1798866" y="911505"/>
                </a:lnTo>
                <a:lnTo>
                  <a:pt x="1794917" y="958247"/>
                </a:lnTo>
                <a:lnTo>
                  <a:pt x="1788417" y="1004255"/>
                </a:lnTo>
                <a:lnTo>
                  <a:pt x="1779438" y="1049463"/>
                </a:lnTo>
                <a:lnTo>
                  <a:pt x="1768046" y="1093804"/>
                </a:lnTo>
                <a:lnTo>
                  <a:pt x="1754310" y="1137214"/>
                </a:lnTo>
                <a:lnTo>
                  <a:pt x="1738300" y="1179627"/>
                </a:lnTo>
                <a:lnTo>
                  <a:pt x="1720084" y="1220975"/>
                </a:lnTo>
                <a:lnTo>
                  <a:pt x="1699730" y="1261195"/>
                </a:lnTo>
                <a:lnTo>
                  <a:pt x="1677308" y="1300218"/>
                </a:lnTo>
                <a:lnTo>
                  <a:pt x="1652885" y="1337981"/>
                </a:lnTo>
                <a:lnTo>
                  <a:pt x="1626531" y="1374416"/>
                </a:lnTo>
                <a:lnTo>
                  <a:pt x="1598313" y="1409459"/>
                </a:lnTo>
                <a:lnTo>
                  <a:pt x="1568302" y="1443042"/>
                </a:lnTo>
                <a:lnTo>
                  <a:pt x="1536565" y="1475100"/>
                </a:lnTo>
                <a:lnTo>
                  <a:pt x="1503170" y="1505568"/>
                </a:lnTo>
                <a:lnTo>
                  <a:pt x="1468188" y="1534379"/>
                </a:lnTo>
                <a:lnTo>
                  <a:pt x="1431685" y="1561468"/>
                </a:lnTo>
                <a:lnTo>
                  <a:pt x="1393732" y="1586768"/>
                </a:lnTo>
                <a:lnTo>
                  <a:pt x="1354396" y="1610214"/>
                </a:lnTo>
                <a:lnTo>
                  <a:pt x="1313746" y="1631739"/>
                </a:lnTo>
                <a:lnTo>
                  <a:pt x="1271851" y="1651279"/>
                </a:lnTo>
                <a:lnTo>
                  <a:pt x="1228779" y="1668766"/>
                </a:lnTo>
                <a:lnTo>
                  <a:pt x="1184599" y="1684136"/>
                </a:lnTo>
                <a:lnTo>
                  <a:pt x="1139380" y="1697322"/>
                </a:lnTo>
                <a:lnTo>
                  <a:pt x="1093191" y="1708258"/>
                </a:lnTo>
                <a:lnTo>
                  <a:pt x="1046099" y="1716879"/>
                </a:lnTo>
                <a:lnTo>
                  <a:pt x="998174" y="1723118"/>
                </a:lnTo>
                <a:lnTo>
                  <a:pt x="949485" y="1726910"/>
                </a:lnTo>
                <a:lnTo>
                  <a:pt x="900099" y="1728188"/>
                </a:lnTo>
                <a:lnTo>
                  <a:pt x="850713" y="1726910"/>
                </a:lnTo>
                <a:lnTo>
                  <a:pt x="802023" y="1723118"/>
                </a:lnTo>
                <a:lnTo>
                  <a:pt x="754098" y="1716879"/>
                </a:lnTo>
                <a:lnTo>
                  <a:pt x="707007" y="1708258"/>
                </a:lnTo>
                <a:lnTo>
                  <a:pt x="660817" y="1697322"/>
                </a:lnTo>
                <a:lnTo>
                  <a:pt x="615598" y="1684136"/>
                </a:lnTo>
                <a:lnTo>
                  <a:pt x="571418" y="1668766"/>
                </a:lnTo>
                <a:lnTo>
                  <a:pt x="528347" y="1651279"/>
                </a:lnTo>
                <a:lnTo>
                  <a:pt x="486452" y="1631739"/>
                </a:lnTo>
                <a:lnTo>
                  <a:pt x="445802" y="1610214"/>
                </a:lnTo>
                <a:lnTo>
                  <a:pt x="406466" y="1586768"/>
                </a:lnTo>
                <a:lnTo>
                  <a:pt x="368512" y="1561468"/>
                </a:lnTo>
                <a:lnTo>
                  <a:pt x="332010" y="1534379"/>
                </a:lnTo>
                <a:lnTo>
                  <a:pt x="297027" y="1505568"/>
                </a:lnTo>
                <a:lnTo>
                  <a:pt x="263633" y="1475100"/>
                </a:lnTo>
                <a:lnTo>
                  <a:pt x="231895" y="1443042"/>
                </a:lnTo>
                <a:lnTo>
                  <a:pt x="201884" y="1409459"/>
                </a:lnTo>
                <a:lnTo>
                  <a:pt x="173667" y="1374416"/>
                </a:lnTo>
                <a:lnTo>
                  <a:pt x="147312" y="1337981"/>
                </a:lnTo>
                <a:lnTo>
                  <a:pt x="122890" y="1300218"/>
                </a:lnTo>
                <a:lnTo>
                  <a:pt x="100467" y="1261195"/>
                </a:lnTo>
                <a:lnTo>
                  <a:pt x="80113" y="1220975"/>
                </a:lnTo>
                <a:lnTo>
                  <a:pt x="61897" y="1179627"/>
                </a:lnTo>
                <a:lnTo>
                  <a:pt x="45887" y="1137214"/>
                </a:lnTo>
                <a:lnTo>
                  <a:pt x="32152" y="1093804"/>
                </a:lnTo>
                <a:lnTo>
                  <a:pt x="20760" y="1049463"/>
                </a:lnTo>
                <a:lnTo>
                  <a:pt x="11780" y="1004255"/>
                </a:lnTo>
                <a:lnTo>
                  <a:pt x="5281" y="958247"/>
                </a:lnTo>
                <a:lnTo>
                  <a:pt x="1331" y="911505"/>
                </a:lnTo>
                <a:lnTo>
                  <a:pt x="0" y="864095"/>
                </a:lnTo>
                <a:close/>
              </a:path>
            </a:pathLst>
          </a:custGeom>
          <a:ln w="9524">
            <a:solidFill>
              <a:srgbClr val="00D2A9"/>
            </a:solidFill>
          </a:ln>
        </p:spPr>
        <p:txBody>
          <a:bodyPr wrap="square" lIns="0" tIns="0" rIns="0" bIns="0" rtlCol="0"/>
          <a:lstStyle/>
          <a:p>
            <a:pPr algn="ctr"/>
            <a:endParaRPr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958111" y="3143815"/>
            <a:ext cx="957913" cy="652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4769" algn="ctr">
              <a:lnSpc>
                <a:spcPts val="2700"/>
              </a:lnSpc>
            </a:pPr>
            <a:r>
              <a:rPr sz="1600" b="1" dirty="0">
                <a:latin typeface="Arial" panose="020B0604020202020204" pitchFamily="34" charset="0"/>
                <a:cs typeface="Arial" panose="020B0604020202020204" pitchFamily="34" charset="0"/>
              </a:rPr>
              <a:t>Gestão  Contábil</a:t>
            </a:r>
            <a:endParaRPr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865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2700070" y="1675717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1675717"/>
            <a:ext cx="1176251" cy="1176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2700070" y="3076400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334310" y="3076400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/>
          <p:cNvSpPr/>
          <p:nvPr/>
        </p:nvSpPr>
        <p:spPr>
          <a:xfrm>
            <a:off x="2700070" y="4472945"/>
            <a:ext cx="6907872" cy="11804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4909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trike="sngStrike" spc="-5" dirty="0">
                <a:latin typeface="Arial"/>
                <a:cs typeface="Arial"/>
              </a:rPr>
              <a:t>Situação Atual</a:t>
            </a:r>
            <a:endParaRPr lang="pt-BR" sz="4300" strike="sngStrike" dirty="0">
              <a:latin typeface="Arial"/>
              <a:cs typeface="Arial"/>
            </a:endParaRPr>
          </a:p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trike="sngStrike" spc="-5" dirty="0" err="1" smtClean="0">
                <a:latin typeface="Arial"/>
                <a:cs typeface="Arial"/>
              </a:rPr>
              <a:t>Desafios</a:t>
            </a:r>
            <a:r>
              <a:rPr sz="4300" spc="-5" dirty="0" smtClean="0">
                <a:latin typeface="Arial"/>
                <a:cs typeface="Arial"/>
              </a:rPr>
              <a:t>  </a:t>
            </a:r>
            <a:r>
              <a:rPr sz="4300" strike="sngStrike" spc="-5" dirty="0" err="1">
                <a:latin typeface="Arial"/>
                <a:cs typeface="Arial"/>
              </a:rPr>
              <a:t>Oportunidades</a:t>
            </a:r>
            <a:r>
              <a:rPr sz="4300" spc="-5" dirty="0">
                <a:latin typeface="Arial"/>
                <a:cs typeface="Arial"/>
              </a:rPr>
              <a:t>  </a:t>
            </a: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2355092" y="4468788"/>
            <a:ext cx="1180406" cy="118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60410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8"/>
          <p:cNvSpPr/>
          <p:nvPr/>
        </p:nvSpPr>
        <p:spPr>
          <a:xfrm>
            <a:off x="2840750" y="280773"/>
            <a:ext cx="6907872" cy="11804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/>
          <p:cNvSpPr/>
          <p:nvPr/>
        </p:nvSpPr>
        <p:spPr>
          <a:xfrm>
            <a:off x="2495772" y="276616"/>
            <a:ext cx="1180406" cy="11804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7" name="object 35"/>
          <p:cNvSpPr txBox="1"/>
          <p:nvPr/>
        </p:nvSpPr>
        <p:spPr>
          <a:xfrm>
            <a:off x="1712877" y="1725109"/>
            <a:ext cx="8529161" cy="3088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2712" indent="-341185">
              <a:buClr>
                <a:srgbClr val="000000"/>
              </a:buClr>
              <a:buChar char=""/>
              <a:tabLst>
                <a:tab pos="352712" algn="l"/>
                <a:tab pos="353288" algn="l"/>
              </a:tabLst>
            </a:pPr>
            <a:r>
              <a:rPr sz="2178" b="1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Pré-requisitos</a:t>
            </a:r>
            <a:endParaRPr sz="2178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3959" marR="883508" lvl="1" indent="-207477">
              <a:lnSpc>
                <a:spcPts val="2614"/>
              </a:lnSpc>
              <a:spcBef>
                <a:spcPts val="599"/>
              </a:spcBef>
              <a:buClr>
                <a:srgbClr val="000000"/>
              </a:buClr>
              <a:buChar char=""/>
              <a:tabLst>
                <a:tab pos="633959" algn="l"/>
              </a:tabLst>
            </a:pP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Revisão </a:t>
            </a:r>
            <a:r>
              <a:rPr sz="2269" i="1" spc="-54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 </a:t>
            </a: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procedimentos</a:t>
            </a: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2269" i="1" spc="-54" dirty="0" err="1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</a:t>
            </a:r>
            <a:r>
              <a:rPr sz="2269" i="1" spc="-54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orçamentária</a:t>
            </a:r>
            <a:endParaRPr sz="2269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48913" marR="418989" lvl="2" indent="-207477">
              <a:spcBef>
                <a:spcPts val="363"/>
              </a:spcBef>
              <a:buClr>
                <a:srgbClr val="000000"/>
              </a:buClr>
              <a:buChar char=""/>
              <a:tabLst>
                <a:tab pos="1048913" algn="l"/>
              </a:tabLst>
            </a:pP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Divulgação e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conscientização sobre as mudanças  propostas, prazos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815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</a:t>
            </a:r>
            <a:endParaRPr sz="18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48913" lvl="2" indent="-207477">
              <a:spcBef>
                <a:spcPts val="422"/>
              </a:spcBef>
              <a:buClr>
                <a:srgbClr val="000000"/>
              </a:buClr>
              <a:buChar char=""/>
              <a:tabLst>
                <a:tab pos="1048913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Identificação dos focos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resistência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sz="1815" spc="32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implantação</a:t>
            </a:r>
            <a:endParaRPr sz="18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3959" marR="4611" lvl="1" indent="-207477">
              <a:lnSpc>
                <a:spcPts val="2605"/>
              </a:lnSpc>
              <a:spcBef>
                <a:spcPts val="599"/>
              </a:spcBef>
              <a:buClr>
                <a:srgbClr val="000000"/>
              </a:buClr>
              <a:buChar char=""/>
              <a:tabLst>
                <a:tab pos="633959" algn="l"/>
              </a:tabLst>
            </a:pP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Revisão </a:t>
            </a:r>
            <a:r>
              <a:rPr sz="2269" i="1" spc="-54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sz="2269" i="1" spc="-4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fluxo </a:t>
            </a:r>
            <a:r>
              <a:rPr sz="2269" i="1" spc="-5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informações dos elementos  </a:t>
            </a:r>
            <a:r>
              <a:rPr sz="2269" i="1" spc="-4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patrimoniais</a:t>
            </a:r>
            <a:r>
              <a:rPr sz="2269" i="1" spc="-4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2269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48337" lvl="2" indent="-206901">
              <a:spcBef>
                <a:spcPts val="363"/>
              </a:spcBef>
              <a:buClr>
                <a:srgbClr val="000000"/>
              </a:buClr>
              <a:buChar char=""/>
              <a:tabLst>
                <a:tab pos="1048913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Tributos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815" spc="-4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receber</a:t>
            </a:r>
            <a:endParaRPr sz="18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48913" lvl="2" indent="-207477">
              <a:spcBef>
                <a:spcPts val="422"/>
              </a:spcBef>
              <a:buClr>
                <a:srgbClr val="000000"/>
              </a:buClr>
              <a:buChar char=""/>
              <a:tabLst>
                <a:tab pos="1048913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Bens móveis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Bens</a:t>
            </a:r>
            <a:r>
              <a:rPr sz="1815" spc="-73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imóveis</a:t>
            </a:r>
            <a:endParaRPr sz="18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48913" lvl="2" indent="-207477">
              <a:spcBef>
                <a:spcPts val="436"/>
              </a:spcBef>
              <a:buClr>
                <a:srgbClr val="000000"/>
              </a:buClr>
              <a:buChar char=""/>
              <a:tabLst>
                <a:tab pos="1048913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Provisões</a:t>
            </a:r>
            <a:endParaRPr sz="18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>
            <a:spLocks/>
          </p:cNvSpPr>
          <p:nvPr/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l">
              <a:lnSpc>
                <a:spcPts val="1470"/>
              </a:lnSpc>
            </a:pPr>
            <a:r>
              <a:rPr lang="pt-BR" sz="1200" b="1" dirty="0" smtClean="0"/>
              <a:t>Fonte:</a:t>
            </a:r>
            <a:r>
              <a:rPr lang="pt-BR" sz="1200" b="1" spc="-100" dirty="0" smtClean="0"/>
              <a:t> </a:t>
            </a:r>
            <a:r>
              <a:rPr lang="pt-BR" sz="1200" b="1" dirty="0" smtClean="0"/>
              <a:t> Lino Martins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3379044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8"/>
          <p:cNvSpPr/>
          <p:nvPr/>
        </p:nvSpPr>
        <p:spPr>
          <a:xfrm>
            <a:off x="2840750" y="280773"/>
            <a:ext cx="6907872" cy="11804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/>
          <p:cNvSpPr/>
          <p:nvPr/>
        </p:nvSpPr>
        <p:spPr>
          <a:xfrm>
            <a:off x="2495772" y="276616"/>
            <a:ext cx="1180406" cy="11804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36" name="object 35"/>
          <p:cNvSpPr txBox="1"/>
          <p:nvPr/>
        </p:nvSpPr>
        <p:spPr>
          <a:xfrm>
            <a:off x="1855510" y="1712956"/>
            <a:ext cx="9398644" cy="31970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2743" indent="-311216">
              <a:buClr>
                <a:srgbClr val="000000"/>
              </a:buClr>
              <a:buChar char=""/>
              <a:tabLst>
                <a:tab pos="322166" algn="l"/>
                <a:tab pos="322743" algn="l"/>
              </a:tabLst>
            </a:pP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Identificação </a:t>
            </a:r>
            <a:r>
              <a:rPr sz="2178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da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estrutura </a:t>
            </a:r>
            <a:r>
              <a:rPr sz="2178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do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sistema</a:t>
            </a:r>
            <a:r>
              <a:rPr sz="2178" spc="23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contábil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:</a:t>
            </a:r>
            <a:endParaRPr sz="2178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686404" lvl="1" indent="-259923">
              <a:spcBef>
                <a:spcPts val="449"/>
              </a:spcBef>
              <a:buClr>
                <a:srgbClr val="000000"/>
              </a:buClr>
              <a:buChar char=""/>
              <a:tabLst>
                <a:tab pos="686404" algn="l"/>
                <a:tab pos="686981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Centralizada</a:t>
            </a:r>
            <a:endParaRPr sz="1815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686404" lvl="1" indent="-259923">
              <a:spcBef>
                <a:spcPts val="422"/>
              </a:spcBef>
              <a:buClr>
                <a:srgbClr val="000000"/>
              </a:buClr>
              <a:buChar char=""/>
              <a:tabLst>
                <a:tab pos="686404" algn="l"/>
                <a:tab pos="686981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Descentralizada</a:t>
            </a:r>
            <a:endParaRPr sz="1815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686404" lvl="1" indent="-259923">
              <a:spcBef>
                <a:spcPts val="436"/>
              </a:spcBef>
              <a:buClr>
                <a:srgbClr val="000000"/>
              </a:buClr>
              <a:buChar char=""/>
              <a:tabLst>
                <a:tab pos="686404" algn="l"/>
                <a:tab pos="686981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Integrada</a:t>
            </a:r>
            <a:endParaRPr sz="1815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686404" lvl="1" indent="-259923">
              <a:spcBef>
                <a:spcPts val="422"/>
              </a:spcBef>
              <a:buClr>
                <a:srgbClr val="000000"/>
              </a:buClr>
              <a:buChar char=""/>
              <a:tabLst>
                <a:tab pos="686404" algn="l"/>
                <a:tab pos="686981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Centralizada-Integrada</a:t>
            </a:r>
            <a:endParaRPr sz="1815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322743" marR="4611" indent="-311216">
              <a:lnSpc>
                <a:spcPts val="2605"/>
              </a:lnSpc>
              <a:spcBef>
                <a:spcPts val="604"/>
              </a:spcBef>
              <a:buClr>
                <a:srgbClr val="000000"/>
              </a:buClr>
              <a:buChar char=""/>
              <a:tabLst>
                <a:tab pos="322166" algn="l"/>
                <a:tab pos="322743" algn="l"/>
              </a:tabLst>
            </a:pP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Analise do plano </a:t>
            </a:r>
            <a:r>
              <a:rPr sz="2178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de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contas atual em relação ao novo  Plano </a:t>
            </a:r>
            <a:r>
              <a:rPr sz="2178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de</a:t>
            </a:r>
            <a:r>
              <a:rPr sz="2178" spc="-41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 </a:t>
            </a:r>
            <a:r>
              <a:rPr sz="2178" spc="-9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Contas</a:t>
            </a:r>
            <a:endParaRPr sz="2178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686404" lvl="1" indent="-259923">
              <a:spcBef>
                <a:spcPts val="354"/>
              </a:spcBef>
              <a:buClr>
                <a:srgbClr val="000000"/>
              </a:buClr>
              <a:buChar char=""/>
              <a:tabLst>
                <a:tab pos="686404" algn="l"/>
                <a:tab pos="686981" algn="l"/>
              </a:tabLst>
            </a:pPr>
            <a:r>
              <a:rPr sz="1815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Fazer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um De </a:t>
            </a:r>
            <a:r>
              <a:rPr sz="1815" spc="23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-----</a:t>
            </a:r>
            <a:r>
              <a:rPr sz="1815" spc="23" dirty="0">
                <a:solidFill>
                  <a:schemeClr val="bg2">
                    <a:lumMod val="10000"/>
                  </a:schemeClr>
                </a:solidFill>
                <a:latin typeface="Wingdings"/>
                <a:cs typeface="Wingdings"/>
              </a:rPr>
              <a:t>€</a:t>
            </a:r>
            <a:r>
              <a:rPr sz="1815" spc="27" dirty="0">
                <a:solidFill>
                  <a:schemeClr val="bg2">
                    <a:lumMod val="1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181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Para</a:t>
            </a:r>
          </a:p>
          <a:p>
            <a:pPr marL="322743" indent="-311216">
              <a:spcBef>
                <a:spcPts val="517"/>
              </a:spcBef>
              <a:buClr>
                <a:srgbClr val="000000"/>
              </a:buClr>
              <a:buChar char=""/>
              <a:tabLst>
                <a:tab pos="322166" algn="l"/>
                <a:tab pos="322743" algn="l"/>
              </a:tabLst>
            </a:pP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Conhecimento </a:t>
            </a:r>
            <a:r>
              <a:rPr sz="2178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dos</a:t>
            </a:r>
            <a:r>
              <a:rPr sz="2178" spc="-54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sistemas</a:t>
            </a:r>
            <a:endParaRPr sz="2178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  <a:p>
            <a:pPr marL="322743" indent="-311216">
              <a:spcBef>
                <a:spcPts val="508"/>
              </a:spcBef>
              <a:buClr>
                <a:srgbClr val="000000"/>
              </a:buClr>
              <a:buChar char=""/>
              <a:tabLst>
                <a:tab pos="322166" algn="l"/>
                <a:tab pos="322743" algn="l"/>
              </a:tabLst>
            </a:pP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Fazer levantamento </a:t>
            </a:r>
            <a:r>
              <a:rPr sz="2178" spc="-9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dos</a:t>
            </a:r>
            <a:r>
              <a:rPr sz="2178" spc="-23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 </a:t>
            </a:r>
            <a:r>
              <a:rPr sz="2178" spc="-5" dirty="0">
                <a:solidFill>
                  <a:schemeClr val="bg2">
                    <a:lumMod val="10000"/>
                  </a:schemeClr>
                </a:solidFill>
                <a:latin typeface="Tahoma"/>
                <a:cs typeface="Tahoma"/>
              </a:rPr>
              <a:t>processos</a:t>
            </a:r>
            <a:endParaRPr sz="2178" dirty="0">
              <a:solidFill>
                <a:schemeClr val="bg2">
                  <a:lumMod val="10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37" name="object 8"/>
          <p:cNvSpPr txBox="1">
            <a:spLocks/>
          </p:cNvSpPr>
          <p:nvPr/>
        </p:nvSpPr>
        <p:spPr>
          <a:xfrm>
            <a:off x="8398412" y="5795890"/>
            <a:ext cx="2982351" cy="19236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l">
              <a:lnSpc>
                <a:spcPts val="1470"/>
              </a:lnSpc>
            </a:pPr>
            <a:r>
              <a:rPr lang="pt-BR" sz="1200" b="1" dirty="0" smtClean="0"/>
              <a:t>Fonte:</a:t>
            </a:r>
            <a:r>
              <a:rPr lang="pt-BR" sz="1200" b="1" spc="-100" dirty="0" smtClean="0"/>
              <a:t> </a:t>
            </a:r>
            <a:r>
              <a:rPr lang="pt-BR" sz="1200" b="1" dirty="0" smtClean="0"/>
              <a:t> Lino Martins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41846772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94967" y="151228"/>
            <a:ext cx="10018713" cy="1752599"/>
          </a:xfrm>
        </p:spPr>
        <p:txBody>
          <a:bodyPr>
            <a:normAutofit/>
          </a:bodyPr>
          <a:lstStyle/>
          <a:p>
            <a:r>
              <a:rPr lang="pt-BR" dirty="0" smtClean="0"/>
              <a:t>Considerações </a:t>
            </a:r>
            <a:r>
              <a:rPr lang="pt-BR" dirty="0" smtClean="0"/>
              <a:t>Finais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1781907" y="1673803"/>
            <a:ext cx="9731773" cy="173239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/>
              <a:t>A Contabilidade Aplicada ao Setor Público </a:t>
            </a:r>
            <a:r>
              <a:rPr lang="pt-BR" sz="2400" dirty="0" smtClean="0"/>
              <a:t># Contabilidade </a:t>
            </a:r>
            <a:r>
              <a:rPr lang="pt-BR" sz="2400" dirty="0"/>
              <a:t>Aplicada ao </a:t>
            </a:r>
            <a:r>
              <a:rPr lang="pt-BR" sz="2400" dirty="0" smtClean="0"/>
              <a:t>Setor Privado (subsistema </a:t>
            </a:r>
            <a:r>
              <a:rPr lang="pt-BR" sz="2400" dirty="0"/>
              <a:t>orçamentário no registro </a:t>
            </a:r>
            <a:r>
              <a:rPr lang="pt-BR" sz="2400" dirty="0" smtClean="0"/>
              <a:t>contábil);</a:t>
            </a:r>
            <a:endParaRPr lang="pt-BR" sz="2400" dirty="0"/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smtClean="0"/>
              <a:t>Trabalhar </a:t>
            </a:r>
            <a:r>
              <a:rPr lang="pt-BR" sz="2400" dirty="0"/>
              <a:t>para que isso seja (</a:t>
            </a:r>
            <a:r>
              <a:rPr lang="pt-BR" sz="2400" dirty="0"/>
              <a:t>re)estabelecido;</a:t>
            </a:r>
          </a:p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pt-BR" sz="2400" dirty="0" smtClean="0"/>
              <a:t>Entidades </a:t>
            </a:r>
            <a:r>
              <a:rPr lang="pt-BR" sz="2400" dirty="0"/>
              <a:t>e seus Contadores </a:t>
            </a:r>
            <a:r>
              <a:rPr lang="pt-BR" sz="2400" dirty="0" smtClean="0"/>
              <a:t>- implementar </a:t>
            </a:r>
            <a:r>
              <a:rPr lang="pt-BR" sz="2400" dirty="0"/>
              <a:t>seus planos de </a:t>
            </a:r>
            <a:r>
              <a:rPr lang="pt-BR" sz="2400" dirty="0" smtClean="0"/>
              <a:t>contas</a:t>
            </a:r>
            <a:endParaRPr lang="pt-BR" sz="2500" dirty="0"/>
          </a:p>
          <a:p>
            <a:pPr marL="274320" indent="-274320" defTabSz="91440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pt-BR" sz="2400" dirty="0"/>
          </a:p>
          <a:p>
            <a:pPr marL="274320" indent="-274320" defTabSz="91440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pt-BR" sz="2400" dirty="0"/>
          </a:p>
          <a:p>
            <a:pPr marL="274320" indent="-274320" defTabSz="91440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pt-BR" sz="2400" dirty="0"/>
          </a:p>
          <a:p>
            <a:pPr marL="274320" indent="-274320" defTabSz="91440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pt-BR" sz="2400" dirty="0"/>
          </a:p>
          <a:p>
            <a:pPr marL="274320" indent="-274320" defTabSz="91440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47563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2700070" y="1675717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"/>
          <p:cNvSpPr/>
          <p:nvPr/>
        </p:nvSpPr>
        <p:spPr>
          <a:xfrm>
            <a:off x="2334310" y="1675717"/>
            <a:ext cx="1176251" cy="1176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2700070" y="3076400"/>
            <a:ext cx="6907872" cy="1176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334310" y="3076400"/>
            <a:ext cx="1176251" cy="1176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8"/>
          <p:cNvSpPr/>
          <p:nvPr/>
        </p:nvSpPr>
        <p:spPr>
          <a:xfrm>
            <a:off x="2700070" y="4472945"/>
            <a:ext cx="6907872" cy="1180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4909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Atual</a:t>
            </a:r>
            <a:endParaRPr lang="pt-BR" sz="4300" dirty="0">
              <a:latin typeface="Arial"/>
              <a:cs typeface="Arial"/>
            </a:endParaRPr>
          </a:p>
          <a:p>
            <a:pPr marL="12700" marR="5080" indent="-635" algn="ctr">
              <a:lnSpc>
                <a:spcPct val="213700"/>
              </a:lnSpc>
              <a:tabLst>
                <a:tab pos="3138805" algn="l"/>
              </a:tabLst>
            </a:pPr>
            <a:r>
              <a:rPr sz="4300" spc="-5" dirty="0" err="1" smtClean="0">
                <a:latin typeface="Arial"/>
                <a:cs typeface="Arial"/>
              </a:rPr>
              <a:t>Desafios</a:t>
            </a:r>
            <a:r>
              <a:rPr sz="4300" spc="-5" dirty="0" smtClean="0">
                <a:latin typeface="Arial"/>
                <a:cs typeface="Arial"/>
              </a:rPr>
              <a:t>  </a:t>
            </a:r>
            <a:r>
              <a:rPr sz="4300" spc="-5" dirty="0" err="1">
                <a:latin typeface="Arial"/>
                <a:cs typeface="Arial"/>
              </a:rPr>
              <a:t>Oportunidades</a:t>
            </a:r>
            <a:r>
              <a:rPr sz="4300" spc="-5" dirty="0">
                <a:latin typeface="Arial"/>
                <a:cs typeface="Arial"/>
              </a:rPr>
              <a:t>  </a:t>
            </a:r>
            <a:r>
              <a:rPr lang="pt-BR" sz="4300" spc="-5" dirty="0" smtClean="0">
                <a:latin typeface="Arial"/>
                <a:cs typeface="Arial"/>
              </a:rPr>
              <a:t>Municípios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2355092" y="4468788"/>
            <a:ext cx="1180406" cy="118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8473296" y="5777465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30539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/>
          <p:cNvSpPr txBox="1">
            <a:spLocks/>
          </p:cNvSpPr>
          <p:nvPr/>
        </p:nvSpPr>
        <p:spPr>
          <a:xfrm>
            <a:off x="2143322" y="1540174"/>
            <a:ext cx="9293712" cy="1154162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 marR="2101215">
              <a:lnSpc>
                <a:spcPts val="3100"/>
              </a:lnSpc>
            </a:pPr>
            <a:r>
              <a:rPr lang="pt-BR" sz="2600" spc="-20" dirty="0" smtClean="0">
                <a:solidFill>
                  <a:srgbClr val="000000"/>
                </a:solidFill>
                <a:latin typeface="Times New Roman"/>
                <a:cs typeface="Times New Roman"/>
              </a:rPr>
              <a:t>"Tudo </a:t>
            </a:r>
            <a:r>
              <a:rPr lang="pt-BR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o que um sonho </a:t>
            </a:r>
            <a:r>
              <a:rPr lang="pt-BR" sz="2600" spc="-5" dirty="0" smtClean="0">
                <a:solidFill>
                  <a:srgbClr val="000000"/>
                </a:solidFill>
                <a:latin typeface="Times New Roman"/>
                <a:cs typeface="Times New Roman"/>
              </a:rPr>
              <a:t>precisa para</a:t>
            </a:r>
            <a:r>
              <a:rPr lang="pt-BR" sz="2600" spc="-35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pt-BR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ser </a:t>
            </a:r>
            <a:r>
              <a:rPr lang="pt-BR" sz="2600" spc="-5" dirty="0">
                <a:latin typeface="Times New Roman"/>
                <a:cs typeface="Times New Roman"/>
              </a:rPr>
              <a:t>realizado </a:t>
            </a:r>
            <a:r>
              <a:rPr lang="pt-BR" sz="2600" dirty="0">
                <a:latin typeface="Times New Roman"/>
                <a:cs typeface="Times New Roman"/>
              </a:rPr>
              <a:t>é </a:t>
            </a:r>
            <a:r>
              <a:rPr lang="pt-BR" sz="2600" dirty="0" smtClean="0">
                <a:latin typeface="Times New Roman"/>
                <a:cs typeface="Times New Roman"/>
              </a:rPr>
              <a:t>a</a:t>
            </a:r>
            <a:r>
              <a:rPr lang="pt-BR" sz="2600" spc="-5" dirty="0" smtClean="0">
                <a:latin typeface="Times New Roman"/>
                <a:cs typeface="Times New Roman"/>
              </a:rPr>
              <a:t>lguém </a:t>
            </a:r>
            <a:r>
              <a:rPr lang="pt-BR" sz="2600" dirty="0">
                <a:latin typeface="Times New Roman"/>
                <a:cs typeface="Times New Roman"/>
              </a:rPr>
              <a:t>que </a:t>
            </a:r>
            <a:r>
              <a:rPr lang="pt-BR" sz="2600" spc="-5" dirty="0">
                <a:latin typeface="Times New Roman"/>
                <a:cs typeface="Times New Roman"/>
              </a:rPr>
              <a:t>acredite </a:t>
            </a:r>
            <a:r>
              <a:rPr lang="pt-BR" sz="2600" dirty="0">
                <a:latin typeface="Times New Roman"/>
                <a:cs typeface="Times New Roman"/>
              </a:rPr>
              <a:t>que </a:t>
            </a:r>
            <a:r>
              <a:rPr lang="pt-BR" sz="2600" spc="-5" dirty="0">
                <a:latin typeface="Times New Roman"/>
                <a:cs typeface="Times New Roman"/>
              </a:rPr>
              <a:t>ele  </a:t>
            </a:r>
            <a:r>
              <a:rPr lang="pt-BR" sz="2600" dirty="0">
                <a:latin typeface="Times New Roman"/>
                <a:cs typeface="Times New Roman"/>
              </a:rPr>
              <a:t>possa ser</a:t>
            </a:r>
            <a:r>
              <a:rPr lang="pt-BR" sz="2600" spc="-75" dirty="0">
                <a:latin typeface="Times New Roman"/>
                <a:cs typeface="Times New Roman"/>
              </a:rPr>
              <a:t> </a:t>
            </a:r>
            <a:r>
              <a:rPr lang="pt-BR" sz="2600" spc="-5" dirty="0">
                <a:latin typeface="Times New Roman"/>
                <a:cs typeface="Times New Roman"/>
              </a:rPr>
              <a:t>realizado.”</a:t>
            </a:r>
            <a:endParaRPr lang="pt-BR" sz="2600" dirty="0">
              <a:latin typeface="Times New Roman"/>
              <a:cs typeface="Times New Roman"/>
            </a:endParaRPr>
          </a:p>
          <a:p>
            <a:pPr marL="3242310" algn="just">
              <a:lnSpc>
                <a:spcPts val="2760"/>
              </a:lnSpc>
            </a:pPr>
            <a:r>
              <a:rPr lang="pt-BR" sz="2400" spc="-5" dirty="0">
                <a:latin typeface="Times New Roman"/>
                <a:cs typeface="Times New Roman"/>
              </a:rPr>
              <a:t>Roberto</a:t>
            </a:r>
            <a:r>
              <a:rPr lang="pt-BR" sz="2400" spc="-20" dirty="0">
                <a:latin typeface="Times New Roman"/>
                <a:cs typeface="Times New Roman"/>
              </a:rPr>
              <a:t> </a:t>
            </a:r>
            <a:r>
              <a:rPr lang="pt-BR" sz="2400" spc="-5" dirty="0" smtClean="0">
                <a:latin typeface="Times New Roman"/>
                <a:cs typeface="Times New Roman"/>
              </a:rPr>
              <a:t>Shinyashiki</a:t>
            </a:r>
            <a:endParaRPr lang="pt-BR"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9979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Bibliografia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Tahoma"/>
                <a:cs typeface="Tahoma"/>
              </a:rPr>
              <a:t>Prof. Lino </a:t>
            </a:r>
            <a:r>
              <a:rPr lang="pt-BR" spc="-10" dirty="0">
                <a:latin typeface="Tahoma"/>
                <a:cs typeface="Tahoma"/>
              </a:rPr>
              <a:t>Martins </a:t>
            </a:r>
            <a:r>
              <a:rPr lang="pt-BR" dirty="0">
                <a:latin typeface="Tahoma"/>
                <a:cs typeface="Tahoma"/>
              </a:rPr>
              <a:t>da </a:t>
            </a:r>
            <a:r>
              <a:rPr lang="pt-BR" spc="-5" dirty="0" smtClean="0">
                <a:latin typeface="Tahoma"/>
                <a:cs typeface="Tahoma"/>
              </a:rPr>
              <a:t>Silva</a:t>
            </a:r>
          </a:p>
          <a:p>
            <a:r>
              <a:rPr lang="pt-BR" dirty="0" smtClean="0">
                <a:latin typeface="Arial"/>
                <a:cs typeface="Arial"/>
              </a:rPr>
              <a:t>Prof. Paulo </a:t>
            </a:r>
            <a:r>
              <a:rPr lang="pt-BR" dirty="0">
                <a:latin typeface="Arial"/>
                <a:cs typeface="Arial"/>
              </a:rPr>
              <a:t>Henrique</a:t>
            </a:r>
            <a:r>
              <a:rPr lang="pt-BR" spc="-105" dirty="0">
                <a:latin typeface="Arial"/>
                <a:cs typeface="Arial"/>
              </a:rPr>
              <a:t> </a:t>
            </a:r>
            <a:r>
              <a:rPr lang="pt-BR" spc="-5" dirty="0">
                <a:latin typeface="Arial"/>
                <a:cs typeface="Arial"/>
              </a:rPr>
              <a:t>Feijó</a:t>
            </a:r>
            <a:endParaRPr lang="pt-BR" dirty="0">
              <a:latin typeface="Arial"/>
              <a:cs typeface="Arial"/>
            </a:endParaRPr>
          </a:p>
          <a:p>
            <a:r>
              <a:rPr lang="pt-BR" dirty="0" smtClean="0">
                <a:latin typeface="Tahoma"/>
                <a:cs typeface="Tahoma"/>
              </a:rPr>
              <a:t>Prof. </a:t>
            </a:r>
            <a:r>
              <a:rPr lang="pt-BR" dirty="0" err="1" smtClean="0">
                <a:latin typeface="Tahoma"/>
                <a:cs typeface="Tahoma"/>
              </a:rPr>
              <a:t>Valmor</a:t>
            </a:r>
            <a:r>
              <a:rPr lang="pt-BR" dirty="0" smtClean="0">
                <a:latin typeface="Tahoma"/>
                <a:cs typeface="Tahoma"/>
              </a:rPr>
              <a:t> </a:t>
            </a:r>
            <a:r>
              <a:rPr lang="pt-BR" dirty="0" err="1" smtClean="0">
                <a:latin typeface="Tahoma"/>
                <a:cs typeface="Tahoma"/>
              </a:rPr>
              <a:t>Slomski</a:t>
            </a:r>
            <a:endParaRPr lang="pt-BR" dirty="0">
              <a:latin typeface="Tahoma"/>
              <a:cs typeface="Tahoma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19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Créditos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Tahoma"/>
                <a:cs typeface="Tahoma"/>
              </a:rPr>
              <a:t>Grupo de Trabalho da Área Pública em especial a Lucy Freitas</a:t>
            </a:r>
            <a:endParaRPr lang="pt-BR" spc="-5" dirty="0" smtClean="0">
              <a:latin typeface="Tahoma"/>
              <a:cs typeface="Tahoma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529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sp>
        <p:nvSpPr>
          <p:cNvPr id="21" name="Espaço Reservado para Conteúdo 2"/>
          <p:cNvSpPr txBox="1">
            <a:spLocks/>
          </p:cNvSpPr>
          <p:nvPr/>
        </p:nvSpPr>
        <p:spPr>
          <a:xfrm>
            <a:off x="2420206" y="2382743"/>
            <a:ext cx="7467600" cy="3605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IFRS - </a:t>
            </a:r>
            <a:r>
              <a:rPr lang="pt-BR" sz="2400" dirty="0" smtClean="0"/>
              <a:t>Normas de Contabilidade para o Setor Privado</a:t>
            </a:r>
          </a:p>
          <a:p>
            <a:r>
              <a:rPr lang="pt-BR" dirty="0"/>
              <a:t> Contabilidade Societária</a:t>
            </a:r>
          </a:p>
          <a:p>
            <a:pPr lvl="1"/>
            <a:r>
              <a:rPr lang="pt-BR" dirty="0"/>
              <a:t>Normas de acordo com as IFRS (</a:t>
            </a:r>
            <a:r>
              <a:rPr lang="pt-BR" dirty="0" err="1"/>
              <a:t>CPCs</a:t>
            </a:r>
            <a:r>
              <a:rPr lang="pt-BR" dirty="0"/>
              <a:t>);</a:t>
            </a:r>
          </a:p>
          <a:p>
            <a:pPr lvl="1"/>
            <a:r>
              <a:rPr lang="pt-BR" dirty="0"/>
              <a:t>Lei 11.638, de 28 de dezembro de 2007;</a:t>
            </a:r>
          </a:p>
          <a:p>
            <a:r>
              <a:rPr lang="pt-BR" dirty="0" smtClean="0"/>
              <a:t>IPSAS  - </a:t>
            </a:r>
            <a:r>
              <a:rPr lang="pt-BR" sz="2400" dirty="0" smtClean="0"/>
              <a:t>Normas de Contabilidade para o Setor Público</a:t>
            </a:r>
          </a:p>
          <a:p>
            <a:pPr lvl="2"/>
            <a:r>
              <a:rPr lang="pt-BR" sz="2400" dirty="0" smtClean="0"/>
              <a:t>Governamental</a:t>
            </a:r>
          </a:p>
          <a:p>
            <a:pPr lvl="2"/>
            <a:r>
              <a:rPr lang="pt-BR" sz="2400" dirty="0" smtClean="0"/>
              <a:t>Não Governamental – Terceiro Setor</a:t>
            </a:r>
            <a:endParaRPr lang="pt-BR" sz="2400" dirty="0"/>
          </a:p>
        </p:txBody>
      </p:sp>
      <p:sp>
        <p:nvSpPr>
          <p:cNvPr id="22" name="Título 1"/>
          <p:cNvSpPr>
            <a:spLocks noGrp="1"/>
          </p:cNvSpPr>
          <p:nvPr>
            <p:ph type="title"/>
          </p:nvPr>
        </p:nvSpPr>
        <p:spPr>
          <a:xfrm>
            <a:off x="1249251" y="1391064"/>
            <a:ext cx="10470523" cy="1143000"/>
          </a:xfrm>
        </p:spPr>
        <p:txBody>
          <a:bodyPr anchor="b">
            <a:normAutofit fontScale="90000"/>
          </a:bodyPr>
          <a:lstStyle/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 </a:t>
            </a:r>
            <a:br>
              <a:rPr lang="pt-BR" dirty="0" smtClean="0"/>
            </a:br>
            <a:r>
              <a:rPr lang="pt-BR" dirty="0" smtClean="0"/>
              <a:t>Padrão </a:t>
            </a:r>
            <a:r>
              <a:rPr lang="pt-BR" dirty="0" smtClean="0"/>
              <a:t>Internacional de Contabilidade – </a:t>
            </a:r>
            <a:r>
              <a:rPr lang="pt-BR" dirty="0" smtClean="0"/>
              <a:t>IFRS </a:t>
            </a:r>
            <a:r>
              <a:rPr lang="pt-BR" dirty="0" smtClean="0"/>
              <a:t>e IPSAS</a:t>
            </a:r>
          </a:p>
        </p:txBody>
      </p:sp>
    </p:spTree>
    <p:extLst>
      <p:ext uri="{BB962C8B-B14F-4D97-AF65-F5344CB8AC3E}">
        <p14:creationId xmlns:p14="http://schemas.microsoft.com/office/powerpoint/2010/main" val="204121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sp>
        <p:nvSpPr>
          <p:cNvPr id="20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2642646" y="1661523"/>
            <a:ext cx="7467600" cy="4873752"/>
          </a:xfrm>
        </p:spPr>
        <p:txBody>
          <a:bodyPr>
            <a:normAutofit/>
          </a:bodyPr>
          <a:lstStyle/>
          <a:p>
            <a:r>
              <a:rPr lang="pt-BR" dirty="0" smtClean="0"/>
              <a:t>2008 – Conselho Federal de Contabilidade</a:t>
            </a:r>
          </a:p>
          <a:p>
            <a:pPr lvl="1"/>
            <a:r>
              <a:rPr lang="pt-BR" dirty="0" smtClean="0"/>
              <a:t>Publica </a:t>
            </a:r>
            <a:r>
              <a:rPr lang="pt-BR" dirty="0" smtClean="0"/>
              <a:t>as NBCTSP 16.1 a </a:t>
            </a:r>
            <a:r>
              <a:rPr lang="pt-BR" dirty="0" smtClean="0"/>
              <a:t>16.11</a:t>
            </a:r>
            <a:endParaRPr lang="pt-BR" dirty="0" smtClean="0"/>
          </a:p>
          <a:p>
            <a:pPr lvl="2"/>
            <a:r>
              <a:rPr lang="pt-BR" dirty="0" smtClean="0"/>
              <a:t>16.11 – Custos Aplicados ao Setor Público</a:t>
            </a:r>
          </a:p>
          <a:p>
            <a:pPr lvl="3"/>
            <a:r>
              <a:rPr lang="pt-BR" dirty="0" smtClean="0"/>
              <a:t>Destaque </a:t>
            </a:r>
            <a:r>
              <a:rPr lang="pt-BR" dirty="0" smtClean="0"/>
              <a:t>para esta norma por ser uma inovação brasileira e que contribui para o atendimento ao disposto na LRF;</a:t>
            </a:r>
          </a:p>
          <a:p>
            <a:pPr lvl="3"/>
            <a:r>
              <a:rPr lang="pt-BR" dirty="0" smtClean="0"/>
              <a:t>Orienta </a:t>
            </a:r>
            <a:r>
              <a:rPr lang="pt-BR" dirty="0" smtClean="0"/>
              <a:t>a evidenciação dos custos no setor público por meio da Demonstração do Resultado Econômico – produto de minha dissertação de mestrado (FEA/USP, 1996)</a:t>
            </a:r>
          </a:p>
          <a:p>
            <a:pPr lvl="1"/>
            <a:r>
              <a:rPr lang="pt-BR" dirty="0" smtClean="0"/>
              <a:t>Inicia </a:t>
            </a:r>
            <a:r>
              <a:rPr lang="pt-BR" dirty="0" smtClean="0"/>
              <a:t>o processo de Convergência das IPSAS/IFAC (padrão internacional de contabilidade – setor público) para adoção no Brasil.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241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CFC</a:t>
            </a:r>
            <a:endParaRPr lang="pt-BR" b="1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638029"/>
              </p:ext>
            </p:extLst>
          </p:nvPr>
        </p:nvGraphicFramePr>
        <p:xfrm>
          <a:off x="2700072" y="1571370"/>
          <a:ext cx="7983590" cy="429946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489266"/>
                <a:gridCol w="6494324"/>
              </a:tblGrid>
              <a:tr h="370840">
                <a:tc>
                  <a:txBody>
                    <a:bodyPr/>
                    <a:lstStyle/>
                    <a:p>
                      <a:pPr marL="38163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400" dirty="0"/>
                        <a:t>Número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400" dirty="0"/>
                        <a:t>Ementa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sngStrike" spc="-5" dirty="0"/>
                        <a:t>NBC </a:t>
                      </a:r>
                      <a:r>
                        <a:rPr sz="1400" strike="sngStrike" dirty="0"/>
                        <a:t>T</a:t>
                      </a:r>
                      <a:r>
                        <a:rPr sz="1400" strike="sngStrike" spc="-90" dirty="0"/>
                        <a:t> </a:t>
                      </a:r>
                      <a:r>
                        <a:rPr sz="1400" strike="sngStrike" dirty="0"/>
                        <a:t>16.1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sngStrike" dirty="0"/>
                        <a:t>Conceituação, Objeto e Campo De</a:t>
                      </a:r>
                      <a:r>
                        <a:rPr sz="1400" strike="sngStrike" spc="-204" dirty="0"/>
                        <a:t> </a:t>
                      </a:r>
                      <a:r>
                        <a:rPr sz="1400" strike="sngStrike" dirty="0"/>
                        <a:t>Aplicação</a:t>
                      </a:r>
                      <a:endParaRPr sz="1400" strike="sngStrike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sngStrike" spc="-5" dirty="0"/>
                        <a:t>NBC </a:t>
                      </a:r>
                      <a:r>
                        <a:rPr sz="1400" strike="sngStrike" dirty="0"/>
                        <a:t>T</a:t>
                      </a:r>
                      <a:r>
                        <a:rPr sz="1400" strike="sngStrike" spc="-90" dirty="0"/>
                        <a:t> </a:t>
                      </a:r>
                      <a:r>
                        <a:rPr sz="1400" strike="sngStrike" dirty="0"/>
                        <a:t>16.2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sngStrike" dirty="0"/>
                        <a:t>Patrimônio e Sistemas</a:t>
                      </a:r>
                      <a:r>
                        <a:rPr sz="1400" strike="sngStrike" spc="-100" dirty="0"/>
                        <a:t> </a:t>
                      </a:r>
                      <a:r>
                        <a:rPr sz="1400" strike="sngStrike" dirty="0"/>
                        <a:t>Contábeis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sngStrike" spc="-5" dirty="0"/>
                        <a:t>NBC </a:t>
                      </a:r>
                      <a:r>
                        <a:rPr sz="1400" strike="sngStrike" dirty="0"/>
                        <a:t>T</a:t>
                      </a:r>
                      <a:r>
                        <a:rPr sz="1400" strike="sngStrike" spc="-90" dirty="0"/>
                        <a:t> </a:t>
                      </a:r>
                      <a:r>
                        <a:rPr sz="1400" strike="sngStrike" dirty="0"/>
                        <a:t>16.3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sngStrike" dirty="0"/>
                        <a:t>Planejamento e Seus Instrumentos sob o Enfoque</a:t>
                      </a:r>
                      <a:r>
                        <a:rPr sz="1400" strike="sngStrike" spc="-100" dirty="0"/>
                        <a:t> </a:t>
                      </a:r>
                      <a:r>
                        <a:rPr sz="1400" strike="sngStrike" dirty="0"/>
                        <a:t>Contábil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sngStrike" spc="-5" dirty="0"/>
                        <a:t>NBC </a:t>
                      </a:r>
                      <a:r>
                        <a:rPr sz="1400" strike="sngStrike" dirty="0"/>
                        <a:t>T</a:t>
                      </a:r>
                      <a:r>
                        <a:rPr sz="1400" strike="sngStrike" spc="-90" dirty="0"/>
                        <a:t> </a:t>
                      </a:r>
                      <a:r>
                        <a:rPr sz="1400" strike="sngStrike" dirty="0"/>
                        <a:t>16.4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sngStrike" spc="-10" dirty="0"/>
                        <a:t>Transações </a:t>
                      </a:r>
                      <a:r>
                        <a:rPr sz="1400" strike="sngStrike" dirty="0"/>
                        <a:t>no Setor</a:t>
                      </a:r>
                      <a:r>
                        <a:rPr sz="1400" strike="sngStrike" spc="-60" dirty="0"/>
                        <a:t> </a:t>
                      </a:r>
                      <a:r>
                        <a:rPr sz="1400" strike="sngStrike" dirty="0"/>
                        <a:t>Público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sngStrike" spc="-5" dirty="0"/>
                        <a:t>NBC </a:t>
                      </a:r>
                      <a:r>
                        <a:rPr sz="1400" strike="sngStrike" dirty="0"/>
                        <a:t>T</a:t>
                      </a:r>
                      <a:r>
                        <a:rPr sz="1400" strike="sngStrike" spc="-90" dirty="0"/>
                        <a:t> </a:t>
                      </a:r>
                      <a:r>
                        <a:rPr sz="1400" strike="sngStrike" dirty="0"/>
                        <a:t>16.5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sngStrike" dirty="0"/>
                        <a:t>Registro</a:t>
                      </a:r>
                      <a:r>
                        <a:rPr sz="1400" strike="sngStrike" spc="-100" dirty="0"/>
                        <a:t> </a:t>
                      </a:r>
                      <a:r>
                        <a:rPr sz="1400" strike="sngStrike" dirty="0"/>
                        <a:t>Contábil</a:t>
                      </a:r>
                      <a:endParaRPr sz="1400" strike="sng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dirty="0" smtClean="0"/>
                        <a:t>16.6</a:t>
                      </a:r>
                      <a:r>
                        <a:rPr lang="pt-BR" sz="1400" strike="noStrike" dirty="0" smtClean="0"/>
                        <a:t> R1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noStrike" dirty="0"/>
                        <a:t>Demonstrações</a:t>
                      </a:r>
                      <a:r>
                        <a:rPr sz="1400" strike="noStrike" spc="-100" dirty="0"/>
                        <a:t> </a:t>
                      </a:r>
                      <a:r>
                        <a:rPr sz="1400" strike="noStrike" dirty="0"/>
                        <a:t>Contábeis</a:t>
                      </a:r>
                      <a:endParaRPr sz="1400" strike="noStrike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dirty="0"/>
                        <a:t>16.7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noStrike" dirty="0"/>
                        <a:t>Consolidação das Demonstrações</a:t>
                      </a:r>
                      <a:r>
                        <a:rPr sz="1400" strike="noStrike" spc="-100" dirty="0"/>
                        <a:t> </a:t>
                      </a:r>
                      <a:r>
                        <a:rPr sz="1400" strike="noStrike" dirty="0"/>
                        <a:t>Contábeis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dirty="0"/>
                        <a:t>16.8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noStrike" dirty="0"/>
                        <a:t>Controle</a:t>
                      </a:r>
                      <a:r>
                        <a:rPr sz="1400" strike="noStrike" spc="-100" dirty="0"/>
                        <a:t> </a:t>
                      </a:r>
                      <a:r>
                        <a:rPr sz="1400" strike="noStrike" dirty="0"/>
                        <a:t>Interno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dirty="0"/>
                        <a:t>16.9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noStrike" dirty="0"/>
                        <a:t>Depreciação, Amortização e</a:t>
                      </a:r>
                      <a:r>
                        <a:rPr sz="1400" strike="noStrike" spc="-200" dirty="0"/>
                        <a:t> </a:t>
                      </a:r>
                      <a:r>
                        <a:rPr sz="1400" strike="noStrike" dirty="0"/>
                        <a:t>Exaustão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07731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39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dirty="0"/>
                        <a:t>16.10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 marR="52069">
                        <a:lnSpc>
                          <a:spcPts val="2100"/>
                        </a:lnSpc>
                        <a:spcBef>
                          <a:spcPts val="430"/>
                        </a:spcBef>
                      </a:pPr>
                      <a:r>
                        <a:rPr sz="1400" strike="noStrike" spc="-5" dirty="0"/>
                        <a:t>Avaliação </a:t>
                      </a:r>
                      <a:r>
                        <a:rPr sz="1400" strike="noStrike" dirty="0"/>
                        <a:t>e Mensuração de Ativos e Passivos em Entidades  Setor</a:t>
                      </a:r>
                      <a:r>
                        <a:rPr sz="1400" strike="noStrike" spc="-100" dirty="0"/>
                        <a:t> </a:t>
                      </a:r>
                      <a:r>
                        <a:rPr sz="1400" strike="noStrike" dirty="0"/>
                        <a:t>Público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28333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strike="noStrike" spc="-5" dirty="0"/>
                        <a:t>NBC </a:t>
                      </a:r>
                      <a:r>
                        <a:rPr sz="1400" strike="noStrike" dirty="0"/>
                        <a:t>T</a:t>
                      </a:r>
                      <a:r>
                        <a:rPr sz="1400" strike="noStrike" spc="-90" dirty="0"/>
                        <a:t> </a:t>
                      </a:r>
                      <a:r>
                        <a:rPr sz="1400" strike="noStrike" spc="-20" dirty="0"/>
                        <a:t>16.11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400" strike="noStrike" dirty="0"/>
                        <a:t>Sistema de Informação de Custos do Setor</a:t>
                      </a:r>
                      <a:r>
                        <a:rPr sz="1400" strike="noStrike" spc="-100" dirty="0"/>
                        <a:t> </a:t>
                      </a:r>
                      <a:r>
                        <a:rPr sz="1400" strike="noStrike" dirty="0"/>
                        <a:t>Público</a:t>
                      </a:r>
                      <a:endParaRPr sz="14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0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sp>
        <p:nvSpPr>
          <p:cNvPr id="20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2642646" y="1661523"/>
            <a:ext cx="8414708" cy="4159728"/>
          </a:xfrm>
        </p:spPr>
        <p:txBody>
          <a:bodyPr>
            <a:normAutofit fontScale="85000" lnSpcReduction="20000"/>
          </a:bodyPr>
          <a:lstStyle/>
          <a:p>
            <a:r>
              <a:rPr lang="pt-BR" dirty="0" smtClean="0"/>
              <a:t>2017 </a:t>
            </a:r>
            <a:r>
              <a:rPr lang="pt-BR" dirty="0" smtClean="0"/>
              <a:t>– Conselho Federal de Contabilidade</a:t>
            </a:r>
          </a:p>
          <a:p>
            <a:pPr lvl="1"/>
            <a:r>
              <a:rPr lang="pt-BR" dirty="0" smtClean="0"/>
              <a:t>Publica </a:t>
            </a:r>
            <a:r>
              <a:rPr lang="pt-BR" dirty="0" smtClean="0"/>
              <a:t>as </a:t>
            </a:r>
            <a:r>
              <a:rPr lang="pt-BR" dirty="0" smtClean="0"/>
              <a:t>NBC TSP  </a:t>
            </a:r>
            <a:r>
              <a:rPr lang="pt-BR" dirty="0" smtClean="0"/>
              <a:t>01 a 05 e Revoga as NBCS 16.1 a 16.5</a:t>
            </a:r>
            <a:endParaRPr lang="pt-BR" dirty="0" smtClean="0"/>
          </a:p>
          <a:p>
            <a:pPr lvl="1"/>
            <a:r>
              <a:rPr lang="pt-BR" dirty="0" smtClean="0"/>
              <a:t>CFC aprova no dia 22/09/2017 as publica </a:t>
            </a:r>
            <a:r>
              <a:rPr lang="pt-BR" dirty="0"/>
              <a:t>as </a:t>
            </a:r>
            <a:r>
              <a:rPr lang="pt-BR" dirty="0" smtClean="0"/>
              <a:t>novas NBC </a:t>
            </a:r>
            <a:r>
              <a:rPr lang="pt-BR" dirty="0" err="1" smtClean="0"/>
              <a:t>TSPs</a:t>
            </a:r>
            <a:r>
              <a:rPr lang="pt-BR" dirty="0" smtClean="0"/>
              <a:t> : </a:t>
            </a:r>
          </a:p>
          <a:p>
            <a:pPr lvl="2"/>
            <a:r>
              <a:rPr lang="pt-BR" b="1" dirty="0" smtClean="0"/>
              <a:t>NBC </a:t>
            </a:r>
            <a:r>
              <a:rPr lang="pt-BR" b="1" dirty="0"/>
              <a:t>TSP 06 – Propriedade para </a:t>
            </a:r>
            <a:r>
              <a:rPr lang="pt-BR" b="1" dirty="0" smtClean="0"/>
              <a:t>Investimento</a:t>
            </a:r>
          </a:p>
          <a:p>
            <a:pPr lvl="2"/>
            <a:r>
              <a:rPr lang="pt-BR" b="1" dirty="0" smtClean="0"/>
              <a:t>NBC </a:t>
            </a:r>
            <a:r>
              <a:rPr lang="pt-BR" b="1" dirty="0"/>
              <a:t>TSP 07 – Ativo </a:t>
            </a:r>
            <a:r>
              <a:rPr lang="pt-BR" b="1" dirty="0" smtClean="0"/>
              <a:t>Imobilizado </a:t>
            </a:r>
          </a:p>
          <a:p>
            <a:pPr lvl="2"/>
            <a:r>
              <a:rPr lang="pt-BR" b="1" dirty="0" smtClean="0"/>
              <a:t>NBC </a:t>
            </a:r>
            <a:r>
              <a:rPr lang="pt-BR" b="1" dirty="0"/>
              <a:t>TSP </a:t>
            </a:r>
            <a:r>
              <a:rPr lang="pt-BR" b="1" dirty="0" smtClean="0"/>
              <a:t>08 </a:t>
            </a:r>
            <a:r>
              <a:rPr lang="pt-BR" b="1" dirty="0"/>
              <a:t>– Ativo </a:t>
            </a:r>
            <a:r>
              <a:rPr lang="pt-BR" b="1" dirty="0" smtClean="0"/>
              <a:t>Intangível</a:t>
            </a:r>
          </a:p>
          <a:p>
            <a:pPr lvl="2"/>
            <a:r>
              <a:rPr lang="pt-BR" b="1" dirty="0" smtClean="0"/>
              <a:t>NBC </a:t>
            </a:r>
            <a:r>
              <a:rPr lang="pt-BR" b="1" dirty="0"/>
              <a:t>TSP 09 – Redução ao Valor Recuperável de Ativo Não Gerador de </a:t>
            </a:r>
            <a:r>
              <a:rPr lang="pt-BR" b="1" dirty="0" smtClean="0"/>
              <a:t>Caixa</a:t>
            </a:r>
          </a:p>
          <a:p>
            <a:pPr lvl="2"/>
            <a:r>
              <a:rPr lang="pt-BR" b="1" dirty="0" smtClean="0"/>
              <a:t>NBC </a:t>
            </a:r>
            <a:r>
              <a:rPr lang="pt-BR" b="1" dirty="0"/>
              <a:t>TSP 10 – Redução ao Valor Recuperável de Ativo Gerador de </a:t>
            </a:r>
            <a:r>
              <a:rPr lang="pt-BR" b="1" dirty="0" smtClean="0"/>
              <a:t>Caixa</a:t>
            </a:r>
          </a:p>
          <a:p>
            <a:pPr algn="just"/>
            <a:r>
              <a:rPr lang="pt-BR" dirty="0" smtClean="0"/>
              <a:t>O </a:t>
            </a:r>
            <a:r>
              <a:rPr lang="pt-BR" dirty="0"/>
              <a:t>processo de convergência da contabilidade pública ao padrão internacional, que começou em 2016 e vai até 2021, está sendo coordenado pelo Grupo Assessor da Área Pública, instituído pelo Conselho Federal de Contabilidade e composto por representantes do CFC, da Secretaria do Tesouro Nacional (STN) e outras instituições públicas.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5545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CFC</a:t>
            </a:r>
            <a:endParaRPr lang="pt-BR" b="1" dirty="0"/>
          </a:p>
        </p:txBody>
      </p:sp>
      <p:graphicFrame>
        <p:nvGraphicFramePr>
          <p:cNvPr id="1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38019"/>
              </p:ext>
            </p:extLst>
          </p:nvPr>
        </p:nvGraphicFramePr>
        <p:xfrm>
          <a:off x="2700072" y="1468338"/>
          <a:ext cx="7983590" cy="449619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489266"/>
                <a:gridCol w="6494324"/>
              </a:tblGrid>
              <a:tr h="370840">
                <a:tc>
                  <a:txBody>
                    <a:bodyPr/>
                    <a:lstStyle/>
                    <a:p>
                      <a:pPr marL="38163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200" dirty="0"/>
                        <a:t>Número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200" dirty="0"/>
                        <a:t>Ementa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strike="noStrike" dirty="0" smtClean="0">
                          <a:latin typeface="Arial"/>
                          <a:cs typeface="Arial"/>
                        </a:rPr>
                        <a:t>NBC TSP 00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Estrutura Conceitual para Elaboração e Divulgação de Informação Contábil de Propósito Geral pelas Entidades do Setor Público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01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Receita de Transação sem Contraprestação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02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Receita de Transação com Contraprestação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03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Provisões, Passivos Contingentes e Ativos Contingentes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04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Estoques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05</a:t>
                      </a:r>
                      <a:endParaRPr lang="pt-BR"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b="1" dirty="0">
                          <a:effectLst/>
                        </a:rPr>
                        <a:t>Contratos de Concessão de Serviços Públicos: Concedente</a:t>
                      </a:r>
                      <a:endParaRPr lang="pt-BR" sz="1200" dirty="0"/>
                    </a:p>
                  </a:txBody>
                  <a:tcPr marL="57150" marR="57150" marT="57150" marB="57150" anchor="ctr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06</a:t>
                      </a:r>
                      <a:endParaRPr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pt-BR" sz="1200" b="1" dirty="0" smtClean="0"/>
                        <a:t>Propriedade para Investimento</a:t>
                      </a:r>
                      <a:endParaRPr lang="pt-BR" sz="1200" b="1" dirty="0" smtClean="0"/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07</a:t>
                      </a:r>
                      <a:endParaRPr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pt-BR" sz="1200" b="1" dirty="0" smtClean="0"/>
                        <a:t>Ativo Imobilizado </a:t>
                      </a:r>
                      <a:endParaRPr lang="pt-BR" sz="1200" b="1" dirty="0" smtClean="0"/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08</a:t>
                      </a:r>
                      <a:endParaRPr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pt-BR" sz="1200" b="1" dirty="0" smtClean="0"/>
                        <a:t>Ativo Intangível</a:t>
                      </a:r>
                      <a:endParaRPr lang="pt-BR" sz="1200" b="1" dirty="0" smtClean="0"/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pt-BR" sz="1200" b="1" dirty="0" smtClean="0"/>
                        <a:t>NBC TSP 09 </a:t>
                      </a:r>
                      <a:endParaRPr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pt-BR" sz="1200" b="1" dirty="0" smtClean="0"/>
                        <a:t>Redução ao Valor Recuperável de Ativo Não Gerador de Caixa</a:t>
                      </a:r>
                      <a:endParaRPr lang="pt-BR" sz="1200" b="1" dirty="0" smtClean="0"/>
                    </a:p>
                  </a:txBody>
                  <a:tcPr marL="0" marR="0" marT="0" marB="0"/>
                </a:tc>
              </a:tr>
              <a:tr h="307731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390"/>
                        </a:spcBef>
                      </a:pPr>
                      <a:r>
                        <a:rPr lang="pt-BR" sz="1200" b="1" dirty="0" smtClean="0"/>
                        <a:t>NBC TSP 10 </a:t>
                      </a:r>
                      <a:endParaRPr sz="1200" strike="noStrike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pt-BR" sz="1200" b="1" dirty="0" smtClean="0"/>
                        <a:t>Redução ao Valor Recuperável de Ativo Gerador de Caixa</a:t>
                      </a:r>
                      <a:endParaRPr lang="pt-BR" sz="1200" b="1" dirty="0" smtClean="0"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72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2700070" y="275021"/>
            <a:ext cx="6907872" cy="11762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2334310" y="275021"/>
            <a:ext cx="1176251" cy="1176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9"/>
          <p:cNvSpPr txBox="1"/>
          <p:nvPr/>
        </p:nvSpPr>
        <p:spPr>
          <a:xfrm>
            <a:off x="3509739" y="485272"/>
            <a:ext cx="5733415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4300" spc="-5" dirty="0">
                <a:latin typeface="Arial"/>
                <a:cs typeface="Arial"/>
              </a:rPr>
              <a:t>Situação </a:t>
            </a:r>
            <a:r>
              <a:rPr lang="pt-BR" sz="4300" spc="-5" dirty="0" smtClean="0">
                <a:latin typeface="Arial"/>
                <a:cs typeface="Arial"/>
              </a:rPr>
              <a:t>Atual</a:t>
            </a:r>
            <a:endParaRPr lang="pt-BR" sz="4300" dirty="0">
              <a:latin typeface="Arial"/>
              <a:cs typeface="Arial"/>
            </a:endParaRPr>
          </a:p>
        </p:txBody>
      </p:sp>
      <p:sp>
        <p:nvSpPr>
          <p:cNvPr id="18" name="object 12"/>
          <p:cNvSpPr txBox="1">
            <a:spLocks/>
          </p:cNvSpPr>
          <p:nvPr/>
        </p:nvSpPr>
        <p:spPr>
          <a:xfrm>
            <a:off x="11057354" y="5468372"/>
            <a:ext cx="1134646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470"/>
              </a:lnSpc>
            </a:pPr>
            <a:r>
              <a:rPr lang="pt-BR" b="1" dirty="0" smtClean="0"/>
              <a:t>Fonte:</a:t>
            </a:r>
            <a:r>
              <a:rPr lang="pt-BR" b="1" spc="-100" dirty="0" smtClean="0"/>
              <a:t> </a:t>
            </a:r>
            <a:r>
              <a:rPr lang="pt-BR" b="1" dirty="0" smtClean="0"/>
              <a:t>STN</a:t>
            </a:r>
            <a:endParaRPr lang="pt-BR" b="1" dirty="0"/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917914483"/>
              </p:ext>
            </p:extLst>
          </p:nvPr>
        </p:nvGraphicFramePr>
        <p:xfrm>
          <a:off x="1321976" y="1451272"/>
          <a:ext cx="10302701" cy="4256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96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CECE5C-7DD6-4CDD-A632-D42A50D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5ACECE5C-7DD6-4CDD-A632-D42A50D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5ACECE5C-7DD6-4CDD-A632-D42A50D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E480A0-F046-47EF-B6D9-44BC377FE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B9E480A0-F046-47EF-B6D9-44BC377FE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B9E480A0-F046-47EF-B6D9-44BC377FE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4C64FD8-6CED-4056-B4E3-26563F5BAC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dgm id="{64C64FD8-6CED-4056-B4E3-26563F5BAC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64C64FD8-6CED-4056-B4E3-26563F5BAC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70D56B1-2C24-462F-9DDE-7826111C2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graphicEl>
                                              <a:dgm id="{370D56B1-2C24-462F-9DDE-7826111C2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370D56B1-2C24-462F-9DDE-7826111C2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2D83A7-07A4-46CE-B115-6C879B4D7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C12D83A7-07A4-46CE-B115-6C879B4D7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C12D83A7-07A4-46CE-B115-6C879B4D7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031F5FB-04BB-4A28-8AA9-BC4FC0E35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D031F5FB-04BB-4A28-8AA9-BC4FC0E35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D031F5FB-04BB-4A28-8AA9-BC4FC0E35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e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1708</Words>
  <Application>Microsoft Office PowerPoint</Application>
  <PresentationFormat>Widescreen</PresentationFormat>
  <Paragraphs>309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Corbel</vt:lpstr>
      <vt:lpstr>Tahoma</vt:lpstr>
      <vt:lpstr>Times New Roman</vt:lpstr>
      <vt:lpstr>Wingdings</vt:lpstr>
      <vt:lpstr>Paralaxe</vt:lpstr>
      <vt:lpstr>“Desafios e oportunidades da convergência da contabilidade aplicada ao setor público aos padrões internacionais nos municípios”</vt:lpstr>
      <vt:lpstr>Apresentação do PowerPoint</vt:lpstr>
      <vt:lpstr>Apresentação do PowerPoint</vt:lpstr>
      <vt:lpstr>       Padrão Internacional de Contabilidade – IFRS e IPSAS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Pessimista: Este Copo está meio vazio</vt:lpstr>
      <vt:lpstr>Capacitação Profissional</vt:lpstr>
      <vt:lpstr>Formação Profissional no Setor Público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Considerações Finais</vt:lpstr>
      <vt:lpstr>Apresentação do PowerPoint</vt:lpstr>
      <vt:lpstr>Bibliografia</vt:lpstr>
      <vt:lpstr>Créditos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Sérgio Dos Santos Reis</dc:creator>
  <cp:lastModifiedBy>Sérgio Dos Santos Reis</cp:lastModifiedBy>
  <cp:revision>27</cp:revision>
  <dcterms:created xsi:type="dcterms:W3CDTF">2017-09-26T13:10:45Z</dcterms:created>
  <dcterms:modified xsi:type="dcterms:W3CDTF">2017-09-26T19:57:22Z</dcterms:modified>
</cp:coreProperties>
</file>